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27" r:id="rId6"/>
  </p:sldMasterIdLst>
  <p:notesMasterIdLst>
    <p:notesMasterId r:id="rId27"/>
  </p:notesMasterIdLst>
  <p:handoutMasterIdLst>
    <p:handoutMasterId r:id="rId28"/>
  </p:handoutMasterIdLst>
  <p:sldIdLst>
    <p:sldId id="308" r:id="rId7"/>
    <p:sldId id="327" r:id="rId8"/>
    <p:sldId id="310" r:id="rId9"/>
    <p:sldId id="326" r:id="rId10"/>
    <p:sldId id="328" r:id="rId11"/>
    <p:sldId id="329" r:id="rId12"/>
    <p:sldId id="315" r:id="rId13"/>
    <p:sldId id="316" r:id="rId14"/>
    <p:sldId id="317" r:id="rId15"/>
    <p:sldId id="318" r:id="rId16"/>
    <p:sldId id="319" r:id="rId17"/>
    <p:sldId id="320" r:id="rId18"/>
    <p:sldId id="321" r:id="rId19"/>
    <p:sldId id="322" r:id="rId20"/>
    <p:sldId id="324" r:id="rId21"/>
    <p:sldId id="330" r:id="rId22"/>
    <p:sldId id="331" r:id="rId23"/>
    <p:sldId id="332" r:id="rId24"/>
    <p:sldId id="334" r:id="rId25"/>
    <p:sldId id="333"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08"/>
            <p14:sldId id="327"/>
            <p14:sldId id="310"/>
            <p14:sldId id="326"/>
            <p14:sldId id="328"/>
            <p14:sldId id="329"/>
            <p14:sldId id="315"/>
            <p14:sldId id="316"/>
            <p14:sldId id="317"/>
            <p14:sldId id="318"/>
            <p14:sldId id="319"/>
            <p14:sldId id="320"/>
            <p14:sldId id="321"/>
            <p14:sldId id="322"/>
            <p14:sldId id="324"/>
            <p14:sldId id="330"/>
            <p14:sldId id="331"/>
            <p14:sldId id="332"/>
            <p14:sldId id="334"/>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6323" autoAdjust="0"/>
  </p:normalViewPr>
  <p:slideViewPr>
    <p:cSldViewPr>
      <p:cViewPr varScale="1">
        <p:scale>
          <a:sx n="79" d="100"/>
          <a:sy n="79" d="100"/>
        </p:scale>
        <p:origin x="27" y="42"/>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288C7FBC-168D-47A3-9E25-7224D894E82D}" type="presOf" srcId="{A8793DB5-CD17-44B6-B3EE-C361D941EE5B}" destId="{70FF1515-2BB5-4F57-AF7D-2FB03F0C9FEE}" srcOrd="0" destOrd="0" presId="urn:microsoft.com/office/officeart/2005/8/layout/chart3"/>
    <dgm:cxn modelId="{48375059-9C93-40C9-A445-1D057B056AF6}" type="presOf" srcId="{1332526E-A2A5-4ABF-83EE-856915AEA525}" destId="{0E3B1684-5843-48CC-8EE5-1003A7CD23A2}" srcOrd="1" destOrd="0" presId="urn:microsoft.com/office/officeart/2005/8/layout/chart3"/>
    <dgm:cxn modelId="{D97C06B6-C23D-40FB-832C-734BC16A01D8}" type="presOf" srcId="{31450FA7-78DF-4C10-8DDC-FC7AE70E22B7}" destId="{A6D4CCA4-C53C-4F05-BA39-AB62D4D49967}"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822351FB-9AAF-4F70-B0F6-135947B70792}" type="presOf" srcId="{F9557509-5BC1-4E4A-96D8-803B7A4F2E6B}" destId="{E8D7E571-1B69-4553-931B-9C71F837AFF1}"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BA5A898-43C9-4CAF-B815-A0C65F43042B}" type="presOf" srcId="{31450FA7-78DF-4C10-8DDC-FC7AE70E22B7}" destId="{177E0B9A-BEDE-45F4-B3C0-2AFA2B06C85E}"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00127C97-AC3E-499E-A595-C63F2A6DEC03}" type="presOf" srcId="{CBC0E0F5-938D-46D3-A268-FB6EAAA84864}" destId="{A1C5005E-0DC7-47FF-A7F7-38A46AED8C08}" srcOrd="1" destOrd="0" presId="urn:microsoft.com/office/officeart/2005/8/layout/chart3"/>
    <dgm:cxn modelId="{0E988E16-6000-4F30-81CF-7E8960014933}" type="presOf" srcId="{CBC0E0F5-938D-46D3-A268-FB6EAAA84864}" destId="{D8A27DA7-C8B5-4804-8A27-23E18449662B}" srcOrd="0" destOrd="0" presId="urn:microsoft.com/office/officeart/2005/8/layout/chart3"/>
    <dgm:cxn modelId="{A0058EE7-7481-4D5B-BE0D-A6AA02CB2705}" type="presOf" srcId="{4ED783A4-12AC-4EA1-9ADA-2D6ED031B3CF}" destId="{96A2ABAB-D0C6-4681-AE89-C571B45A61E2}" srcOrd="0" destOrd="0" presId="urn:microsoft.com/office/officeart/2005/8/layout/chart3"/>
    <dgm:cxn modelId="{0E721139-E38B-4D1A-B332-3219BE89AD39}"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979E32BF-EB08-4356-854D-C8577B099361}" srcId="{F9557509-5BC1-4E4A-96D8-803B7A4F2E6B}" destId="{4ED783A4-12AC-4EA1-9ADA-2D6ED031B3CF}" srcOrd="3" destOrd="0" parTransId="{086B14AC-3730-4660-B625-4B9B13144D45}" sibTransId="{A4A83A6A-14CC-48F8-BA5D-279C69F1E9CC}"/>
    <dgm:cxn modelId="{3E38CD9C-31DE-4708-9220-00B94F94FED9}" type="presOf" srcId="{1332526E-A2A5-4ABF-83EE-856915AEA525}" destId="{BE544001-B459-4917-9771-2E188FEA5DF6}" srcOrd="0" destOrd="0" presId="urn:microsoft.com/office/officeart/2005/8/layout/chart3"/>
    <dgm:cxn modelId="{1A894C96-D777-44C7-9330-78CC2C7FAB69}" type="presOf" srcId="{82C3D154-9931-40BB-8E1F-08234A5BCF9B}" destId="{407EF6B5-974D-4F77-A2C4-293FD72EBE79}" srcOrd="0" destOrd="0" presId="urn:microsoft.com/office/officeart/2005/8/layout/chart3"/>
    <dgm:cxn modelId="{2F2E494D-1D84-479F-84C9-CBF56EA4B537}" type="presOf" srcId="{4ED783A4-12AC-4EA1-9ADA-2D6ED031B3CF}" destId="{CB464710-BD87-4006-A435-1F1F4FD3DAA8}" srcOrd="1" destOrd="0" presId="urn:microsoft.com/office/officeart/2005/8/layout/chart3"/>
    <dgm:cxn modelId="{D8F58AF8-E50D-480F-8369-F9186F4D265A}" type="presOf" srcId="{A8793DB5-CD17-44B6-B3EE-C361D941EE5B}" destId="{1924E8FF-9FB7-4724-8466-EB40D4973D25}" srcOrd="1" destOrd="0" presId="urn:microsoft.com/office/officeart/2005/8/layout/chart3"/>
    <dgm:cxn modelId="{27D90327-88D1-4691-B69B-B001DF58F407}" type="presParOf" srcId="{E8D7E571-1B69-4553-931B-9C71F837AFF1}" destId="{A6D4CCA4-C53C-4F05-BA39-AB62D4D49967}" srcOrd="0" destOrd="0" presId="urn:microsoft.com/office/officeart/2005/8/layout/chart3"/>
    <dgm:cxn modelId="{92665B40-686D-460A-B557-6B0E7734194D}" type="presParOf" srcId="{E8D7E571-1B69-4553-931B-9C71F837AFF1}" destId="{177E0B9A-BEDE-45F4-B3C0-2AFA2B06C85E}" srcOrd="1" destOrd="0" presId="urn:microsoft.com/office/officeart/2005/8/layout/chart3"/>
    <dgm:cxn modelId="{02C42EFD-6F34-4EFA-9ED3-36AB7B713EE9}" type="presParOf" srcId="{E8D7E571-1B69-4553-931B-9C71F837AFF1}" destId="{D8A27DA7-C8B5-4804-8A27-23E18449662B}" srcOrd="2" destOrd="0" presId="urn:microsoft.com/office/officeart/2005/8/layout/chart3"/>
    <dgm:cxn modelId="{5E3B0934-5E7F-449C-8D8C-25ECCE26100F}" type="presParOf" srcId="{E8D7E571-1B69-4553-931B-9C71F837AFF1}" destId="{A1C5005E-0DC7-47FF-A7F7-38A46AED8C08}" srcOrd="3" destOrd="0" presId="urn:microsoft.com/office/officeart/2005/8/layout/chart3"/>
    <dgm:cxn modelId="{4889FFB3-9CE7-4769-99D3-51162DC5BA94}" type="presParOf" srcId="{E8D7E571-1B69-4553-931B-9C71F837AFF1}" destId="{BE544001-B459-4917-9771-2E188FEA5DF6}" srcOrd="4" destOrd="0" presId="urn:microsoft.com/office/officeart/2005/8/layout/chart3"/>
    <dgm:cxn modelId="{CDE42F9F-943F-41CB-84AA-EF42E4843F9F}" type="presParOf" srcId="{E8D7E571-1B69-4553-931B-9C71F837AFF1}" destId="{0E3B1684-5843-48CC-8EE5-1003A7CD23A2}" srcOrd="5" destOrd="0" presId="urn:microsoft.com/office/officeart/2005/8/layout/chart3"/>
    <dgm:cxn modelId="{C79EBF3F-76C5-4F32-982F-C34DFB5AA9D0}" type="presParOf" srcId="{E8D7E571-1B69-4553-931B-9C71F837AFF1}" destId="{96A2ABAB-D0C6-4681-AE89-C571B45A61E2}" srcOrd="6" destOrd="0" presId="urn:microsoft.com/office/officeart/2005/8/layout/chart3"/>
    <dgm:cxn modelId="{1B40CB2C-94F4-4A4B-89F2-73C60EBF58C5}" type="presParOf" srcId="{E8D7E571-1B69-4553-931B-9C71F837AFF1}" destId="{CB464710-BD87-4006-A435-1F1F4FD3DAA8}" srcOrd="7" destOrd="0" presId="urn:microsoft.com/office/officeart/2005/8/layout/chart3"/>
    <dgm:cxn modelId="{8E27203E-D8CD-478F-86E6-B7EF93213E60}" type="presParOf" srcId="{E8D7E571-1B69-4553-931B-9C71F837AFF1}" destId="{70FF1515-2BB5-4F57-AF7D-2FB03F0C9FEE}" srcOrd="8" destOrd="0" presId="urn:microsoft.com/office/officeart/2005/8/layout/chart3"/>
    <dgm:cxn modelId="{01207177-14D4-42C8-9326-DB5C031CCE3D}" type="presParOf" srcId="{E8D7E571-1B69-4553-931B-9C71F837AFF1}" destId="{1924E8FF-9FB7-4724-8466-EB40D4973D25}" srcOrd="9" destOrd="0" presId="urn:microsoft.com/office/officeart/2005/8/layout/chart3"/>
    <dgm:cxn modelId="{5FF52576-7B50-4740-826F-594965B44CE8}" type="presParOf" srcId="{E8D7E571-1B69-4553-931B-9C71F837AFF1}" destId="{407EF6B5-974D-4F77-A2C4-293FD72EBE79}" srcOrd="10" destOrd="0" presId="urn:microsoft.com/office/officeart/2005/8/layout/chart3"/>
    <dgm:cxn modelId="{540CE98C-6782-49EF-8E1E-23213068851B}"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9/11/2015 8:44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9/11/2015 8:44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3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9/11/2015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1503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84644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93465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1444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6092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774548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60782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9:34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04112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80075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9:02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0057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9:12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9248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3478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5782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11930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7665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9:15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22233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11"/>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9:31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2454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7273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02885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71085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pic>
        <p:nvPicPr>
          <p:cNvPr id="1028" name="Picture 4" descr="http://devrain.com/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4912" y="592799"/>
            <a:ext cx="19050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kraine.itweekend.ua/wp-content/themes/itWeekendUkraine/static/img/header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23237" y="894856"/>
            <a:ext cx="1504950" cy="32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6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21899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8392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82121123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3874940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6969012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70734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17109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965616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412055751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5501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0980461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09717188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0835425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38866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701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8525470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279883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1004710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2068794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accent1"/>
                    </a:gs>
                    <a:gs pos="100000">
                      <a:schemeClr val="accent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25372390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99810561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1367769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64017936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81638295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0493989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3657600"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07542102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563303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2495819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48807092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1586886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422643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10920495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387308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730207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96449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10454921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7024"/>
            <a:ext cx="11870358" cy="960480"/>
          </a:xfrm>
        </p:spPr>
        <p:txBody>
          <a:bodyPr anchor="ctr" anchorCtr="0">
            <a:spAutoFit/>
          </a:bodyPr>
          <a:lstStyle>
            <a:lvl1pPr algn="l">
              <a:defRPr sz="5439">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4263231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73049226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32155496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2776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70" indent="0">
              <a:buNone/>
              <a:defRPr sz="2000"/>
            </a:lvl2pPr>
            <a:lvl3pPr marL="223798" indent="0">
              <a:buNone/>
              <a:defRPr sz="2000"/>
            </a:lvl3pPr>
            <a:lvl4pPr marL="476163" indent="0">
              <a:buNone/>
              <a:defRPr sz="1800"/>
            </a:lvl4pPr>
            <a:lvl5pPr marL="73963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445886"/>
            <a:ext cx="12436475"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1"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967875" y="6502929"/>
            <a:ext cx="346364" cy="423334"/>
          </a:xfrm>
          <a:prstGeom prst="rect">
            <a:avLst/>
          </a:prstGeom>
        </p:spPr>
      </p:pic>
    </p:spTree>
    <p:extLst>
      <p:ext uri="{BB962C8B-B14F-4D97-AF65-F5344CB8AC3E}">
        <p14:creationId xmlns:p14="http://schemas.microsoft.com/office/powerpoint/2010/main" val="306192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711272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12715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16434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585064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558205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681411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398615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424439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1569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826560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355600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62182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9188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26842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2570806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2320692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814446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0272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597285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78673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479069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03674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7131278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339758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7364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827528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519028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10517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89688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968297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1089255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2113198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39382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158572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105629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00763472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3" Type="http://schemas.openxmlformats.org/officeDocument/2006/relationships/slideLayout" Target="../slideLayouts/slideLayout87.xml"/><Relationship Id="rId58" Type="http://schemas.openxmlformats.org/officeDocument/2006/relationships/slideLayout" Target="../slideLayouts/slideLayout92.xml"/><Relationship Id="rId5" Type="http://schemas.openxmlformats.org/officeDocument/2006/relationships/slideLayout" Target="../slideLayouts/slideLayout39.xml"/><Relationship Id="rId61" Type="http://schemas.openxmlformats.org/officeDocument/2006/relationships/theme" Target="../theme/theme3.xml"/><Relationship Id="rId19" Type="http://schemas.openxmlformats.org/officeDocument/2006/relationships/slideLayout" Target="../slideLayouts/slideLayout5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56" Type="http://schemas.openxmlformats.org/officeDocument/2006/relationships/slideLayout" Target="../slideLayouts/slideLayout90.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59" Type="http://schemas.openxmlformats.org/officeDocument/2006/relationships/slideLayout" Target="../slideLayouts/slideLayout93.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54" Type="http://schemas.openxmlformats.org/officeDocument/2006/relationships/slideLayout" Target="../slideLayouts/slideLayout88.xml"/><Relationship Id="rId62"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slideLayout" Target="../slideLayouts/slideLayout91.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60" Type="http://schemas.openxmlformats.org/officeDocument/2006/relationships/slideLayout" Target="../slideLayouts/slideLayout9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44705866"/>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2"/>
          <a:stretch>
            <a:fillRect/>
          </a:stretch>
        </p:blipFill>
        <p:spPr>
          <a:xfrm rot="5400000">
            <a:off x="9483772" y="3050176"/>
            <a:ext cx="6994522" cy="894179"/>
          </a:xfrm>
          <a:prstGeom prst="rect">
            <a:avLst/>
          </a:prstGeom>
        </p:spPr>
      </p:pic>
    </p:spTree>
    <p:extLst>
      <p:ext uri="{BB962C8B-B14F-4D97-AF65-F5344CB8AC3E}">
        <p14:creationId xmlns:p14="http://schemas.microsoft.com/office/powerpoint/2010/main" val="2472577536"/>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8" r:id="rId21"/>
    <p:sldLayoutId id="2147484349" r:id="rId22"/>
    <p:sldLayoutId id="2147484350" r:id="rId23"/>
    <p:sldLayoutId id="2147484351" r:id="rId24"/>
    <p:sldLayoutId id="2147484352" r:id="rId25"/>
    <p:sldLayoutId id="2147484353" r:id="rId26"/>
    <p:sldLayoutId id="2147484354" r:id="rId27"/>
    <p:sldLayoutId id="2147484355" r:id="rId28"/>
    <p:sldLayoutId id="2147484356" r:id="rId29"/>
    <p:sldLayoutId id="2147484357" r:id="rId30"/>
    <p:sldLayoutId id="2147484358" r:id="rId31"/>
    <p:sldLayoutId id="2147484359" r:id="rId32"/>
    <p:sldLayoutId id="2147484360" r:id="rId33"/>
    <p:sldLayoutId id="2147484361" r:id="rId34"/>
    <p:sldLayoutId id="2147484362" r:id="rId35"/>
    <p:sldLayoutId id="2147484363" r:id="rId36"/>
    <p:sldLayoutId id="2147484364" r:id="rId37"/>
    <p:sldLayoutId id="2147484365" r:id="rId38"/>
    <p:sldLayoutId id="2147484366" r:id="rId39"/>
    <p:sldLayoutId id="2147484367" r:id="rId40"/>
    <p:sldLayoutId id="2147484368" r:id="rId41"/>
    <p:sldLayoutId id="2147484369" r:id="rId42"/>
    <p:sldLayoutId id="2147484370" r:id="rId43"/>
    <p:sldLayoutId id="2147484371" r:id="rId44"/>
    <p:sldLayoutId id="2147484372" r:id="rId45"/>
    <p:sldLayoutId id="2147484373" r:id="rId46"/>
    <p:sldLayoutId id="2147484374" r:id="rId47"/>
    <p:sldLayoutId id="2147484375" r:id="rId48"/>
    <p:sldLayoutId id="2147484376" r:id="rId49"/>
    <p:sldLayoutId id="2147484377" r:id="rId50"/>
    <p:sldLayoutId id="2147484378" r:id="rId51"/>
    <p:sldLayoutId id="2147484379" r:id="rId52"/>
    <p:sldLayoutId id="2147484380" r:id="rId53"/>
    <p:sldLayoutId id="2147484381" r:id="rId54"/>
    <p:sldLayoutId id="2147484382" r:id="rId55"/>
    <p:sldLayoutId id="2147484383" r:id="rId56"/>
    <p:sldLayoutId id="2147484384" r:id="rId57"/>
    <p:sldLayoutId id="2147484385" r:id="rId58"/>
    <p:sldLayoutId id="2147484386" r:id="rId59"/>
    <p:sldLayoutId id="2147484387" r:id="rId60"/>
  </p:sldLayoutIdLst>
  <p:transition>
    <p:fade/>
  </p:transition>
  <p:timing>
    <p:tnLst>
      <p:par>
        <p:cTn id="1" dur="indefinite" restart="never" nodeType="tmRoot"/>
      </p:par>
    </p:tnLst>
  </p:timing>
  <p:hf hdr="0" ftr="0" dt="0"/>
  <p:txStyles>
    <p:title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gradFill>
            <a:gsLst>
              <a:gs pos="0">
                <a:schemeClr val="accent1"/>
              </a:gs>
              <a:gs pos="100000">
                <a:schemeClr val="accent1"/>
              </a:gs>
            </a:gsLst>
            <a:lin ang="5400000" scaled="1"/>
          </a:gra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mailto:alex.Krakovetskiy@devrain.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WinObjC"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video.ch9.ms/sessions/build/2015/2-692-LG.mp4"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a:xfrm>
            <a:off x="274702" y="3954462"/>
            <a:ext cx="9142098" cy="1524000"/>
          </a:xfrm>
        </p:spPr>
        <p:txBody>
          <a:bodyPr/>
          <a:lstStyle/>
          <a:p>
            <a:pPr>
              <a:lnSpc>
                <a:spcPct val="100000"/>
              </a:lnSpc>
            </a:pPr>
            <a:r>
              <a:rPr lang="en-US" b="1" dirty="0" smtClean="0"/>
              <a:t>Oleksandr </a:t>
            </a:r>
            <a:r>
              <a:rPr lang="en-US" b="1" dirty="0" err="1" smtClean="0"/>
              <a:t>Krakovetskyi</a:t>
            </a:r>
            <a:endParaRPr lang="en-US" b="1" dirty="0" smtClean="0"/>
          </a:p>
          <a:p>
            <a:pPr>
              <a:lnSpc>
                <a:spcPct val="100000"/>
              </a:lnSpc>
            </a:pPr>
            <a:r>
              <a:rPr lang="en-US" dirty="0" smtClean="0"/>
              <a:t>CEO, DevRain Solutions</a:t>
            </a:r>
          </a:p>
          <a:p>
            <a:pPr>
              <a:lnSpc>
                <a:spcPct val="100000"/>
              </a:lnSpc>
            </a:pPr>
            <a:r>
              <a:rPr lang="en-US" dirty="0" smtClean="0">
                <a:hlinkClick r:id="rId3"/>
              </a:rPr>
              <a:t>http://devrain.com</a:t>
            </a:r>
            <a:r>
              <a:rPr lang="en-US" dirty="0" smtClean="0"/>
              <a:t> </a:t>
            </a:r>
          </a:p>
          <a:p>
            <a:pPr>
              <a:lnSpc>
                <a:spcPct val="100000"/>
              </a:lnSpc>
            </a:pPr>
            <a:r>
              <a:rPr lang="en-US" dirty="0" smtClean="0">
                <a:hlinkClick r:id="rId4"/>
              </a:rPr>
              <a:t>alex.Krakovetskiy@devrain.com</a:t>
            </a:r>
            <a:r>
              <a:rPr lang="en-US" dirty="0" smtClean="0"/>
              <a:t> </a:t>
            </a:r>
            <a:endParaRPr lang="en-US" dirty="0"/>
          </a:p>
        </p:txBody>
      </p:sp>
      <p:sp>
        <p:nvSpPr>
          <p:cNvPr id="4" name="Title 3"/>
          <p:cNvSpPr>
            <a:spLocks/>
          </p:cNvSpPr>
          <p:nvPr/>
        </p:nvSpPr>
        <p:spPr>
          <a:xfrm>
            <a:off x="274702" y="2117165"/>
            <a:ext cx="11887135" cy="1837298"/>
          </a:xfrm>
          <a:prstGeom prst="rect">
            <a:avLst/>
          </a:prstGeom>
        </p:spPr>
        <p:txBody>
          <a:bodyPr anchor="ctr"/>
          <a:lstStyle/>
          <a:p>
            <a:r>
              <a:rPr lang="en-US" sz="5400" dirty="0">
                <a:gradFill>
                  <a:gsLst>
                    <a:gs pos="0">
                      <a:schemeClr val="tx1"/>
                    </a:gs>
                    <a:gs pos="100000">
                      <a:schemeClr val="tx1"/>
                    </a:gs>
                  </a:gsLst>
                  <a:lin ang="5400000" scaled="1"/>
                </a:gradFill>
                <a:latin typeface="Segoe UI Light"/>
              </a:rPr>
              <a:t>Universal Windows </a:t>
            </a:r>
            <a:r>
              <a:rPr lang="en-US" sz="5400" dirty="0" smtClean="0">
                <a:gradFill>
                  <a:gsLst>
                    <a:gs pos="0">
                      <a:schemeClr val="tx1"/>
                    </a:gs>
                    <a:gs pos="100000">
                      <a:schemeClr val="tx1"/>
                    </a:gs>
                  </a:gsLst>
                  <a:lin ang="5400000" scaled="1"/>
                </a:gradFill>
                <a:latin typeface="Segoe UI Light"/>
              </a:rPr>
              <a:t>Platform</a:t>
            </a:r>
            <a:endParaRPr lang="en-US" sz="6600" dirty="0">
              <a:gradFill>
                <a:gsLst>
                  <a:gs pos="0">
                    <a:schemeClr val="tx1"/>
                  </a:gs>
                  <a:gs pos="100000">
                    <a:schemeClr val="tx1"/>
                  </a:gs>
                </a:gsLst>
                <a:lin ang="5400000" scaled="1"/>
              </a:gradFill>
              <a:latin typeface="Segoe UI Light"/>
            </a:endParaRPr>
          </a:p>
        </p:txBody>
      </p:sp>
    </p:spTree>
    <p:extLst>
      <p:ext uri="{BB962C8B-B14F-4D97-AF65-F5344CB8AC3E}">
        <p14:creationId xmlns:p14="http://schemas.microsoft.com/office/powerpoint/2010/main" val="2650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3" y="1363965"/>
            <a:ext cx="2877581" cy="5440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24" y="1833230"/>
            <a:ext cx="2532529" cy="4502273"/>
          </a:xfrm>
          <a:prstGeom prst="rect">
            <a:avLst/>
          </a:prstGeom>
        </p:spPr>
      </p:pic>
      <p:sp>
        <p:nvSpPr>
          <p:cNvPr id="5" name="Title 2"/>
          <p:cNvSpPr txBox="1">
            <a:spLocks/>
          </p:cNvSpPr>
          <p:nvPr/>
        </p:nvSpPr>
        <p:spPr>
          <a:xfrm>
            <a:off x="276324" y="210044"/>
            <a:ext cx="11883829" cy="1001543"/>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experience (cont’d)</a:t>
            </a:r>
            <a:endParaRPr lang="en-US" sz="4080" dirty="0">
              <a:gradFill>
                <a:gsLst>
                  <a:gs pos="0">
                    <a:srgbClr val="00188F"/>
                  </a:gs>
                  <a:gs pos="100000">
                    <a:srgbClr val="00188F"/>
                  </a:gs>
                </a:gsLst>
                <a:lin ang="5400000" scaled="1"/>
              </a:gradFill>
            </a:endParaRPr>
          </a:p>
        </p:txBody>
      </p:sp>
      <p:sp>
        <p:nvSpPr>
          <p:cNvPr id="6" name="Rectangle 77"/>
          <p:cNvSpPr/>
          <p:nvPr/>
        </p:nvSpPr>
        <p:spPr>
          <a:xfrm>
            <a:off x="307880" y="790378"/>
            <a:ext cx="9560181" cy="382254"/>
          </a:xfrm>
          <a:prstGeom prst="rect">
            <a:avLst/>
          </a:prstGeom>
        </p:spPr>
        <p:txBody>
          <a:bodyPr wrap="square">
            <a:spAutoFit/>
          </a:bodyPr>
          <a:lstStyle/>
          <a:p>
            <a:r>
              <a:rPr lang="en-US" sz="1836" dirty="0">
                <a:solidFill>
                  <a:srgbClr val="737373"/>
                </a:solidFill>
              </a:rPr>
              <a:t>Apps built with Project Astoria are Windows apps</a:t>
            </a:r>
          </a:p>
        </p:txBody>
      </p:sp>
      <p:grpSp>
        <p:nvGrpSpPr>
          <p:cNvPr id="21" name="Group 1"/>
          <p:cNvGrpSpPr/>
          <p:nvPr/>
        </p:nvGrpSpPr>
        <p:grpSpPr>
          <a:xfrm>
            <a:off x="4199699" y="3744405"/>
            <a:ext cx="7235451" cy="634440"/>
            <a:chOff x="4085848" y="3261785"/>
            <a:chExt cx="7236477" cy="634529"/>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34529"/>
              <a:chOff x="2702293" y="2071454"/>
              <a:chExt cx="3679088" cy="634529"/>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99699" y="3515715"/>
            <a:ext cx="6476067" cy="103925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9" name="Group 21"/>
            <p:cNvGrpSpPr/>
            <p:nvPr/>
          </p:nvGrpSpPr>
          <p:grpSpPr>
            <a:xfrm>
              <a:off x="4084651" y="3871173"/>
              <a:ext cx="3679088" cy="634529"/>
              <a:chOff x="2702293" y="2071454"/>
              <a:chExt cx="3679088" cy="634529"/>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99699" y="3744407"/>
            <a:ext cx="6273995" cy="634440"/>
            <a:chOff x="4089417" y="5774194"/>
            <a:chExt cx="6274885" cy="634529"/>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34529"/>
              <a:chOff x="2702293" y="2071454"/>
              <a:chExt cx="3679088" cy="634529"/>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782830" y="144938"/>
            <a:ext cx="1550959" cy="378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User experience</a:t>
            </a:r>
          </a:p>
        </p:txBody>
      </p:sp>
      <p:sp>
        <p:nvSpPr>
          <p:cNvPr id="47" name="Rectangle 46"/>
          <p:cNvSpPr/>
          <p:nvPr/>
        </p:nvSpPr>
        <p:spPr bwMode="auto">
          <a:xfrm>
            <a:off x="10782830" y="604401"/>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Cloud services</a:t>
            </a:r>
          </a:p>
        </p:txBody>
      </p:sp>
      <p:sp>
        <p:nvSpPr>
          <p:cNvPr id="48" name="Rectangle 47"/>
          <p:cNvSpPr/>
          <p:nvPr/>
        </p:nvSpPr>
        <p:spPr bwMode="auto">
          <a:xfrm>
            <a:off x="10782828" y="1060056"/>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Platform</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4" y="1833230"/>
            <a:ext cx="2530243" cy="449821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166" y="1832531"/>
            <a:ext cx="2531558" cy="4501711"/>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3088"/>
          <a:stretch/>
        </p:blipFill>
        <p:spPr>
          <a:xfrm>
            <a:off x="1189037" y="1973262"/>
            <a:ext cx="2536029" cy="435768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0213" y="1831361"/>
            <a:ext cx="2532529" cy="4502273"/>
          </a:xfrm>
          <a:prstGeom prst="rect">
            <a:avLst/>
          </a:prstGeom>
        </p:spPr>
      </p:pic>
      <p:pic>
        <p:nvPicPr>
          <p:cNvPr id="15" name="Picture 14"/>
          <p:cNvPicPr>
            <a:picLocks/>
          </p:cNvPicPr>
          <p:nvPr/>
        </p:nvPicPr>
        <p:blipFill>
          <a:blip r:embed="rId12">
            <a:extLst>
              <a:ext uri="{28A0092B-C50C-407E-A947-70E740481C1C}">
                <a14:useLocalDpi xmlns:a14="http://schemas.microsoft.com/office/drawing/2010/main" val="0"/>
              </a:ext>
            </a:extLst>
          </a:blip>
          <a:stretch>
            <a:fillRect/>
          </a:stretch>
        </p:blipFill>
        <p:spPr>
          <a:xfrm>
            <a:off x="1189037" y="1828559"/>
            <a:ext cx="2540639" cy="4502389"/>
          </a:xfrm>
          <a:prstGeom prst="rect">
            <a:avLst/>
          </a:prstGeom>
        </p:spPr>
      </p:pic>
      <p:pic>
        <p:nvPicPr>
          <p:cNvPr id="16" name="Picture 15"/>
          <p:cNvPicPr>
            <a:picLocks/>
          </p:cNvPicPr>
          <p:nvPr/>
        </p:nvPicPr>
        <p:blipFill>
          <a:blip r:embed="rId13">
            <a:extLst>
              <a:ext uri="{28A0092B-C50C-407E-A947-70E740481C1C}">
                <a14:useLocalDpi xmlns:a14="http://schemas.microsoft.com/office/drawing/2010/main" val="0"/>
              </a:ext>
            </a:extLst>
          </a:blip>
          <a:stretch>
            <a:fillRect/>
          </a:stretch>
        </p:blipFill>
        <p:spPr>
          <a:xfrm>
            <a:off x="1189036" y="1824004"/>
            <a:ext cx="2540640" cy="4505653"/>
          </a:xfrm>
          <a:prstGeom prst="rect">
            <a:avLst/>
          </a:prstGeom>
        </p:spPr>
      </p:pic>
      <p:sp>
        <p:nvSpPr>
          <p:cNvPr id="42" name="Oval 41"/>
          <p:cNvSpPr/>
          <p:nvPr/>
        </p:nvSpPr>
        <p:spPr bwMode="auto">
          <a:xfrm>
            <a:off x="903990" y="4259155"/>
            <a:ext cx="755595" cy="755595"/>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8772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a16="http://schemas.microsoft.com/office/drawing/2014/main" xmlns=""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688290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1749616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endParaRPr lang="en-US" dirty="0">
              <a:solidFill>
                <a:srgbClr val="404040">
                  <a:lumMod val="75000"/>
                </a:srgbClr>
              </a:solidFill>
            </a:endParaRPr>
          </a:p>
          <a:p>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043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3862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 Recap</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136BA2"/>
                </a:solidFill>
              </a:rPr>
              <a:t>IntelliJ</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88BA53"/>
                </a:solidFill>
              </a:rPr>
              <a:t>Android</a:t>
            </a:r>
          </a:p>
          <a:p>
            <a:pPr algn="ctr">
              <a:lnSpc>
                <a:spcPct val="90000"/>
              </a:lnSpc>
              <a:spcBef>
                <a:spcPts val="600"/>
              </a:spcBef>
            </a:pPr>
            <a:r>
              <a:rPr lang="en-US" dirty="0" smtClean="0">
                <a:solidFill>
                  <a:srgbClr val="88BA53"/>
                </a:solidFill>
              </a:rPr>
              <a:t>Studio</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00BCF5"/>
                </a:solidFill>
              </a:rPr>
              <a:t>Windows</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36858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marL="0" indent="0"/>
            <a:r>
              <a:rPr lang="en-US" dirty="0">
                <a:solidFill>
                  <a:schemeClr val="tx1">
                    <a:lumMod val="75000"/>
                  </a:schemeClr>
                </a:solidFill>
              </a:rPr>
              <a:t>Windows Bridge for iOS (also referred to as </a:t>
            </a:r>
            <a:r>
              <a:rPr lang="en-US" dirty="0" err="1">
                <a:solidFill>
                  <a:schemeClr val="tx1">
                    <a:lumMod val="75000"/>
                  </a:schemeClr>
                </a:solidFill>
              </a:rPr>
              <a:t>WinObjC</a:t>
            </a:r>
            <a:r>
              <a:rPr lang="en-US" dirty="0">
                <a:solidFill>
                  <a:schemeClr val="tx1">
                    <a:lumMod val="75000"/>
                  </a:schemeClr>
                </a:solidFill>
              </a:rPr>
              <a:t>) is a Microsoft open source project that provides an Objective-C development environment for Visual Studio/Windows. In addition, </a:t>
            </a:r>
            <a:r>
              <a:rPr lang="en-US" dirty="0" err="1">
                <a:solidFill>
                  <a:schemeClr val="tx1">
                    <a:lumMod val="75000"/>
                  </a:schemeClr>
                </a:solidFill>
              </a:rPr>
              <a:t>WinObjC</a:t>
            </a:r>
            <a:r>
              <a:rPr lang="en-US" dirty="0">
                <a:solidFill>
                  <a:schemeClr val="tx1">
                    <a:lumMod val="75000"/>
                  </a:schemeClr>
                </a:solidFill>
              </a:rPr>
              <a:t> provides support for iOS API compatibility.</a:t>
            </a:r>
          </a:p>
          <a:p>
            <a:pPr marL="0" indent="0"/>
            <a:r>
              <a:rPr lang="en-US" dirty="0" smtClean="0">
                <a:solidFill>
                  <a:schemeClr val="tx1">
                    <a:lumMod val="75000"/>
                  </a:schemeClr>
                </a:solidFill>
              </a:rPr>
              <a:t>With </a:t>
            </a:r>
            <a:r>
              <a:rPr lang="en-US" dirty="0">
                <a:solidFill>
                  <a:schemeClr val="tx1">
                    <a:lumMod val="75000"/>
                  </a:schemeClr>
                </a:solidFill>
              </a:rPr>
              <a:t>the Windows Bridge for iOS you’ll be able to</a:t>
            </a:r>
            <a:r>
              <a:rPr lang="en-US" dirty="0" smtClean="0">
                <a:solidFill>
                  <a:schemeClr val="tx1">
                    <a:lumMod val="75000"/>
                  </a:schemeClr>
                </a:solidFill>
              </a:rPr>
              <a:t>:</a:t>
            </a:r>
          </a:p>
          <a:p>
            <a:pPr marL="0" indent="0"/>
            <a:endParaRPr lang="en-US" dirty="0">
              <a:solidFill>
                <a:schemeClr val="tx1">
                  <a:lumMod val="75000"/>
                </a:schemeClr>
              </a:solidFill>
            </a:endParaRPr>
          </a:p>
          <a:p>
            <a:pPr>
              <a:buFont typeface="Arial" panose="020B0604020202020204" pitchFamily="34" charset="0"/>
              <a:buChar char="•"/>
            </a:pPr>
            <a:r>
              <a:rPr lang="en-US" dirty="0">
                <a:solidFill>
                  <a:schemeClr val="tx1">
                    <a:lumMod val="75000"/>
                  </a:schemeClr>
                </a:solidFill>
              </a:rPr>
              <a:t>Import </a:t>
            </a:r>
            <a:r>
              <a:rPr lang="en-US" dirty="0" err="1">
                <a:solidFill>
                  <a:schemeClr val="tx1">
                    <a:lumMod val="75000"/>
                  </a:schemeClr>
                </a:solidFill>
              </a:rPr>
              <a:t>Xcode</a:t>
            </a:r>
            <a:r>
              <a:rPr lang="en-US" dirty="0">
                <a:solidFill>
                  <a:schemeClr val="tx1">
                    <a:lumMod val="75000"/>
                  </a:schemeClr>
                </a:solidFill>
              </a:rPr>
              <a:t>® projects into Visual Studio</a:t>
            </a:r>
          </a:p>
          <a:p>
            <a:pPr>
              <a:buFont typeface="Arial" panose="020B0604020202020204" pitchFamily="34" charset="0"/>
              <a:buChar char="•"/>
            </a:pPr>
            <a:r>
              <a:rPr lang="en-US" dirty="0">
                <a:solidFill>
                  <a:schemeClr val="tx1">
                    <a:lumMod val="75000"/>
                  </a:schemeClr>
                </a:solidFill>
              </a:rPr>
              <a:t>Make minimal changes to your </a:t>
            </a:r>
            <a:r>
              <a:rPr lang="en-US" dirty="0" smtClean="0">
                <a:solidFill>
                  <a:schemeClr val="tx1">
                    <a:lumMod val="75000"/>
                  </a:schemeClr>
                </a:solidFill>
              </a:rPr>
              <a:t>iOS/Objective-C </a:t>
            </a:r>
            <a:r>
              <a:rPr lang="en-US" dirty="0">
                <a:solidFill>
                  <a:schemeClr val="tx1">
                    <a:lumMod val="75000"/>
                  </a:schemeClr>
                </a:solidFill>
              </a:rPr>
              <a:t>code to build a Windows app</a:t>
            </a:r>
          </a:p>
          <a:p>
            <a:pPr>
              <a:buFont typeface="Arial" panose="020B0604020202020204" pitchFamily="34" charset="0"/>
              <a:buChar char="•"/>
            </a:pPr>
            <a:r>
              <a:rPr lang="en-US" dirty="0">
                <a:solidFill>
                  <a:schemeClr val="tx1">
                    <a:lumMod val="75000"/>
                  </a:schemeClr>
                </a:solidFill>
              </a:rPr>
              <a:t>Build and debug your Objective-C code from Visual Studio</a:t>
            </a:r>
          </a:p>
          <a:p>
            <a:pPr>
              <a:buFont typeface="Arial" panose="020B0604020202020204" pitchFamily="34" charset="0"/>
              <a:buChar char="•"/>
            </a:pPr>
            <a:r>
              <a:rPr lang="en-US" dirty="0">
                <a:solidFill>
                  <a:schemeClr val="tx1">
                    <a:lumMod val="75000"/>
                  </a:schemeClr>
                </a:solidFill>
              </a:rPr>
              <a:t>Take advantage of great Windows services</a:t>
            </a:r>
          </a:p>
          <a:p>
            <a:pPr>
              <a:buFont typeface="Arial" panose="020B0604020202020204" pitchFamily="34" charset="0"/>
              <a:buChar char="•"/>
            </a:pPr>
            <a:r>
              <a:rPr lang="en-US" dirty="0">
                <a:solidFill>
                  <a:schemeClr val="tx1">
                    <a:lumMod val="75000"/>
                  </a:schemeClr>
                </a:solidFill>
              </a:rPr>
              <a:t>Extend your app to take advantage of Universal Windows Platform </a:t>
            </a:r>
            <a:r>
              <a:rPr lang="en-US" dirty="0" smtClean="0">
                <a:solidFill>
                  <a:schemeClr val="tx1">
                    <a:lumMod val="75000"/>
                  </a:schemeClr>
                </a:solidFill>
              </a:rPr>
              <a:t>features</a:t>
            </a:r>
          </a:p>
          <a:p>
            <a:pPr marL="0" indent="0"/>
            <a:endParaRPr lang="en-US" u="sng" dirty="0" smtClean="0">
              <a:solidFill>
                <a:schemeClr val="tx1">
                  <a:lumMod val="75000"/>
                </a:schemeClr>
              </a:solidFill>
            </a:endParaRPr>
          </a:p>
          <a:p>
            <a:pPr marL="0" indent="0"/>
            <a:r>
              <a:rPr lang="en-US" dirty="0">
                <a:solidFill>
                  <a:schemeClr val="tx1">
                    <a:lumMod val="75000"/>
                  </a:schemeClr>
                </a:solidFill>
              </a:rPr>
              <a:t>Developer </a:t>
            </a:r>
            <a:r>
              <a:rPr lang="en-US" dirty="0" smtClean="0">
                <a:solidFill>
                  <a:schemeClr val="tx1">
                    <a:lumMod val="75000"/>
                  </a:schemeClr>
                </a:solidFill>
              </a:rPr>
              <a:t>Preview: </a:t>
            </a:r>
            <a:r>
              <a:rPr lang="en-US" dirty="0">
                <a:solidFill>
                  <a:schemeClr val="tx1">
                    <a:lumMod val="75000"/>
                  </a:schemeClr>
                </a:solidFill>
                <a:hlinkClick r:id="rId3"/>
              </a:rPr>
              <a:t>https://</a:t>
            </a:r>
            <a:r>
              <a:rPr lang="en-US" dirty="0" smtClean="0">
                <a:solidFill>
                  <a:schemeClr val="tx1">
                    <a:lumMod val="75000"/>
                  </a:schemeClr>
                </a:solidFill>
                <a:hlinkClick r:id="rId3"/>
              </a:rPr>
              <a:t>github.com/Microsoft/WinObjC</a:t>
            </a:r>
            <a:r>
              <a:rPr lang="en-US" dirty="0" smtClean="0">
                <a:solidFill>
                  <a:schemeClr val="tx1">
                    <a:lumMod val="75000"/>
                  </a:schemeClr>
                </a:solidFill>
              </a:rPr>
              <a:t> </a:t>
            </a:r>
            <a:endParaRPr lang="en-US" dirty="0">
              <a:solidFill>
                <a:schemeClr val="tx2">
                  <a:lumMod val="60000"/>
                  <a:lumOff val="40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t>
            </a:r>
            <a:r>
              <a:rPr lang="en-US" sz="4080" dirty="0" smtClean="0">
                <a:gradFill>
                  <a:gsLst>
                    <a:gs pos="0">
                      <a:srgbClr val="0078D7"/>
                    </a:gs>
                    <a:gs pos="100000">
                      <a:srgbClr val="0078D7"/>
                    </a:gs>
                  </a:gsLst>
                  <a:lin ang="5400000" scaled="1"/>
                </a:gradFill>
              </a:rPr>
              <a:t>iOS (“Project </a:t>
            </a:r>
            <a:r>
              <a:rPr lang="en-US" sz="4080" dirty="0" smtClean="0">
                <a:gradFill>
                  <a:gsLst>
                    <a:gs pos="0">
                      <a:srgbClr val="0078D7"/>
                    </a:gs>
                    <a:gs pos="100000">
                      <a:srgbClr val="0078D7"/>
                    </a:gs>
                  </a:gsLst>
                  <a:lin ang="5400000" scaled="1"/>
                </a:gradFill>
              </a:rPr>
              <a:t>Islandwood”)</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Bring </a:t>
            </a:r>
            <a:r>
              <a:rPr lang="en-US" sz="2000" dirty="0">
                <a:solidFill>
                  <a:schemeClr val="tx1">
                    <a:lumMod val="75000"/>
                  </a:schemeClr>
                </a:solidFill>
              </a:rPr>
              <a:t>iOS applications to Windows</a:t>
            </a:r>
            <a:endParaRPr lang="en-US" sz="1836" dirty="0">
              <a:solidFill>
                <a:srgbClr val="737373"/>
              </a:solidFill>
            </a:endParaRPr>
          </a:p>
        </p:txBody>
      </p:sp>
    </p:spTree>
    <p:extLst>
      <p:ext uri="{BB962C8B-B14F-4D97-AF65-F5344CB8AC3E}">
        <p14:creationId xmlns:p14="http://schemas.microsoft.com/office/powerpoint/2010/main" val="36120384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marL="0" indent="0"/>
            <a:r>
              <a:rPr lang="en-US" dirty="0" smtClean="0">
                <a:solidFill>
                  <a:schemeClr val="tx1">
                    <a:lumMod val="75000"/>
                  </a:schemeClr>
                </a:solidFill>
              </a:rPr>
              <a:t>There are </a:t>
            </a:r>
            <a:r>
              <a:rPr lang="en-US" dirty="0">
                <a:solidFill>
                  <a:schemeClr val="tx1">
                    <a:lumMod val="75000"/>
                  </a:schemeClr>
                </a:solidFill>
              </a:rPr>
              <a:t>~16M classic apps that could be ported with Centennial</a:t>
            </a:r>
            <a:r>
              <a:rPr lang="en-US" dirty="0" smtClean="0">
                <a:solidFill>
                  <a:schemeClr val="tx1">
                    <a:lumMod val="75000"/>
                  </a:schemeClr>
                </a:solidFill>
              </a:rPr>
              <a:t>.</a:t>
            </a:r>
          </a:p>
          <a:p>
            <a:pPr marL="0" indent="0"/>
            <a:endParaRPr lang="en-US" u="sng" dirty="0">
              <a:solidFill>
                <a:schemeClr val="tx1">
                  <a:lumMod val="75000"/>
                </a:schemeClr>
              </a:solidFill>
            </a:endParaRPr>
          </a:p>
          <a:p>
            <a:pPr marL="0" indent="0"/>
            <a:r>
              <a:rPr lang="en-US" dirty="0"/>
              <a:t>Project Centennial does not change anything in the code, it simply does some tricks to make app packaging and deployment run properly on UWP. </a:t>
            </a:r>
            <a:endParaRPr lang="en-US" u="sng" dirty="0" smtClean="0">
              <a:solidFill>
                <a:schemeClr val="tx2">
                  <a:lumMod val="60000"/>
                  <a:lumOff val="40000"/>
                </a:schemeClr>
              </a:solidFill>
            </a:endParaRPr>
          </a:p>
          <a:p>
            <a:pPr marL="0" indent="0"/>
            <a:endParaRPr lang="en-US" u="sng" dirty="0">
              <a:solidFill>
                <a:schemeClr val="tx2">
                  <a:lumMod val="60000"/>
                  <a:lumOff val="40000"/>
                </a:schemeClr>
              </a:solidFill>
            </a:endParaRPr>
          </a:p>
          <a:p>
            <a:pPr marL="0" indent="0"/>
            <a:r>
              <a:rPr lang="en-US" dirty="0" smtClean="0"/>
              <a:t>The </a:t>
            </a:r>
            <a:r>
              <a:rPr lang="en-US" dirty="0"/>
              <a:t>Converter analyzes an MSI file, discovers and records what the app is doing during installation, what resources installs, what modifications it performs, etc. Then, an </a:t>
            </a:r>
            <a:r>
              <a:rPr lang="en-US" dirty="0" err="1"/>
              <a:t>AppX</a:t>
            </a:r>
            <a:r>
              <a:rPr lang="en-US" dirty="0"/>
              <a:t> is generated, including live tiles, which developers can test and load to the Store</a:t>
            </a:r>
            <a:r>
              <a:rPr lang="en-US" dirty="0" smtClean="0"/>
              <a:t>.</a:t>
            </a:r>
          </a:p>
          <a:p>
            <a:pPr marL="0" indent="0"/>
            <a:endParaRPr lang="en-US" dirty="0"/>
          </a:p>
          <a:p>
            <a:pPr marL="0" indent="0"/>
            <a:r>
              <a:rPr lang="en-US" dirty="0"/>
              <a:t>More details can be found by watching this Build 2015 </a:t>
            </a:r>
            <a:r>
              <a:rPr lang="en-US" dirty="0">
                <a:hlinkClick r:id="rId3"/>
              </a:rPr>
              <a:t>session</a:t>
            </a:r>
            <a:r>
              <a:rPr lang="en-US" dirty="0"/>
              <a:t>.</a:t>
            </a:r>
            <a:endParaRPr lang="en-US" dirty="0" smtClean="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Centennial</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Make </a:t>
            </a:r>
            <a:r>
              <a:rPr lang="en-US" sz="2000" dirty="0">
                <a:solidFill>
                  <a:schemeClr val="tx1">
                    <a:lumMod val="75000"/>
                  </a:schemeClr>
                </a:solidFill>
              </a:rPr>
              <a:t>classic Windows apps -Win32, .NET, COM- run on the Universal </a:t>
            </a:r>
            <a:r>
              <a:rPr lang="en-US" sz="2000" dirty="0" smtClean="0">
                <a:solidFill>
                  <a:schemeClr val="tx1">
                    <a:lumMod val="75000"/>
                  </a:schemeClr>
                </a:solidFill>
              </a:rPr>
              <a:t>Platform.</a:t>
            </a:r>
            <a:endParaRPr lang="en-US" sz="1836" dirty="0">
              <a:solidFill>
                <a:srgbClr val="737373"/>
              </a:solidFill>
            </a:endParaRPr>
          </a:p>
        </p:txBody>
      </p:sp>
    </p:spTree>
    <p:extLst>
      <p:ext uri="{BB962C8B-B14F-4D97-AF65-F5344CB8AC3E}">
        <p14:creationId xmlns:p14="http://schemas.microsoft.com/office/powerpoint/2010/main" val="17244490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2000" dirty="0" smtClean="0"/>
              <a:t>The </a:t>
            </a:r>
            <a:r>
              <a:rPr lang="en-US" sz="2000" dirty="0"/>
              <a:t>Windows Bridge for web apps makes it easy to publish your responsive web app to the Windows Store as a Universal Windows Platform (UWP) app, while reusing your existing code and workflow</a:t>
            </a:r>
            <a:r>
              <a:rPr lang="en-US" sz="2000" dirty="0" smtClean="0"/>
              <a:t>.</a:t>
            </a:r>
          </a:p>
          <a:p>
            <a:pPr>
              <a:buFont typeface="Arial" panose="020B0604020202020204" pitchFamily="34" charset="0"/>
              <a:buChar char="•"/>
            </a:pPr>
            <a:r>
              <a:rPr lang="en-US" sz="2000" dirty="0" smtClean="0"/>
              <a:t>Easily </a:t>
            </a:r>
            <a:r>
              <a:rPr lang="en-US" sz="2000" dirty="0"/>
              <a:t>scale your responsive web app to different devices.</a:t>
            </a:r>
          </a:p>
          <a:p>
            <a:pPr>
              <a:buFont typeface="Arial" panose="020B0604020202020204" pitchFamily="34" charset="0"/>
              <a:buChar char="•"/>
            </a:pPr>
            <a:r>
              <a:rPr lang="en-US" sz="2000" dirty="0"/>
              <a:t>Interact with native Windows APIs from JavaScript running on your website.</a:t>
            </a:r>
          </a:p>
          <a:p>
            <a:pPr>
              <a:buFont typeface="Arial" panose="020B0604020202020204" pitchFamily="34" charset="0"/>
              <a:buChar char="•"/>
            </a:pPr>
            <a:r>
              <a:rPr lang="en-US" sz="2000" dirty="0"/>
              <a:t>Integrate with Cortana voice commands.</a:t>
            </a:r>
          </a:p>
          <a:p>
            <a:pPr>
              <a:buFont typeface="Arial" panose="020B0604020202020204" pitchFamily="34" charset="0"/>
              <a:buChar char="•"/>
            </a:pPr>
            <a:r>
              <a:rPr lang="en-US" sz="2000" dirty="0"/>
              <a:t>Debug your app with Microsoft Edge F12 Developer Tools.</a:t>
            </a:r>
          </a:p>
          <a:p>
            <a:pPr>
              <a:buFont typeface="Arial" panose="020B0604020202020204" pitchFamily="34" charset="0"/>
              <a:buChar char="•"/>
            </a:pPr>
            <a:r>
              <a:rPr lang="en-US" sz="2000" dirty="0" smtClean="0"/>
              <a:t>Track </a:t>
            </a:r>
            <a:r>
              <a:rPr lang="en-US" sz="2000" dirty="0"/>
              <a:t>status, ratings, and reviews, see analytics, and get paid for all of your Windows app in the Windows Store</a:t>
            </a:r>
            <a:r>
              <a:rPr lang="en-US" sz="2000" dirty="0" smtClean="0"/>
              <a:t>.</a:t>
            </a:r>
            <a:endParaRPr lang="uk-UA" sz="2000" dirty="0" smtClean="0"/>
          </a:p>
          <a:p>
            <a:pPr>
              <a:buFont typeface="Arial" panose="020B0604020202020204" pitchFamily="34" charset="0"/>
              <a:buChar char="•"/>
            </a:pPr>
            <a:r>
              <a:rPr lang="en-US" sz="2000" dirty="0" smtClean="0"/>
              <a:t>Updates should be pushed to web-server not the app.</a:t>
            </a:r>
            <a:endParaRPr lang="en-US" sz="20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Packaging </a:t>
            </a:r>
            <a:r>
              <a:rPr lang="en-US" sz="2000" dirty="0">
                <a:solidFill>
                  <a:schemeClr val="tx1">
                    <a:lumMod val="75000"/>
                  </a:schemeClr>
                </a:solidFill>
              </a:rPr>
              <a:t>of a website as a universal application</a:t>
            </a:r>
            <a:endParaRPr lang="en-US" sz="1836" dirty="0">
              <a:solidFill>
                <a:srgbClr val="737373"/>
              </a:solidFill>
            </a:endParaRPr>
          </a:p>
        </p:txBody>
      </p:sp>
      <p:pic>
        <p:nvPicPr>
          <p:cNvPr id="2" name="Picture 1"/>
          <p:cNvPicPr>
            <a:picLocks noChangeAspect="1"/>
          </p:cNvPicPr>
          <p:nvPr/>
        </p:nvPicPr>
        <p:blipFill>
          <a:blip r:embed="rId3"/>
          <a:stretch>
            <a:fillRect/>
          </a:stretch>
        </p:blipFill>
        <p:spPr>
          <a:xfrm>
            <a:off x="2255837" y="4813488"/>
            <a:ext cx="8357770" cy="1905000"/>
          </a:xfrm>
          <a:prstGeom prst="rect">
            <a:avLst/>
          </a:prstGeom>
        </p:spPr>
      </p:pic>
    </p:spTree>
    <p:extLst>
      <p:ext uri="{BB962C8B-B14F-4D97-AF65-F5344CB8AC3E}">
        <p14:creationId xmlns:p14="http://schemas.microsoft.com/office/powerpoint/2010/main" val="29698994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2034990" cy="5029200"/>
          </a:xfrm>
        </p:spPr>
        <p:txBody>
          <a:bodyPr/>
          <a:lstStyle/>
          <a:p>
            <a:pPr marL="0" indent="0"/>
            <a:r>
              <a:rPr lang="en-US" sz="1600" dirty="0" smtClean="0"/>
              <a:t>if </a:t>
            </a:r>
            <a:r>
              <a:rPr lang="en-US" sz="1600" dirty="0"/>
              <a:t>(</a:t>
            </a:r>
            <a:r>
              <a:rPr lang="en-US" sz="1600" dirty="0" err="1"/>
              <a:t>typeof</a:t>
            </a:r>
            <a:r>
              <a:rPr lang="en-US" sz="1600" dirty="0"/>
              <a:t> Windows !== 'undefined'&amp;&amp;</a:t>
            </a:r>
          </a:p>
          <a:p>
            <a:pPr marL="0" indent="0"/>
            <a:r>
              <a:rPr lang="en-US" sz="1600" dirty="0"/>
              <a:t>            </a:t>
            </a:r>
            <a:r>
              <a:rPr lang="en-US" sz="1600" dirty="0" err="1"/>
              <a:t>typeof</a:t>
            </a:r>
            <a:r>
              <a:rPr lang="en-US" sz="1600" dirty="0"/>
              <a:t> </a:t>
            </a:r>
            <a:r>
              <a:rPr lang="en-US" sz="1600" dirty="0" err="1"/>
              <a:t>Windows.UI</a:t>
            </a:r>
            <a:r>
              <a:rPr lang="en-US" sz="1600" dirty="0"/>
              <a:t> !== 'undefined' &amp;&amp;</a:t>
            </a:r>
          </a:p>
          <a:p>
            <a:pPr marL="0" indent="0"/>
            <a:r>
              <a:rPr lang="en-US" sz="1600" dirty="0"/>
              <a:t>            </a:t>
            </a:r>
            <a:r>
              <a:rPr lang="en-US" sz="1600" dirty="0" err="1"/>
              <a:t>typeof</a:t>
            </a:r>
            <a:r>
              <a:rPr lang="en-US" sz="1600" dirty="0"/>
              <a:t> </a:t>
            </a:r>
            <a:r>
              <a:rPr lang="en-US" sz="1600" dirty="0" err="1"/>
              <a:t>Windows.UI.Notifications</a:t>
            </a:r>
            <a:r>
              <a:rPr lang="en-US" sz="1600" dirty="0"/>
              <a:t> !== 'undefined') {</a:t>
            </a:r>
          </a:p>
          <a:p>
            <a:pPr marL="0" indent="0"/>
            <a:endParaRPr lang="en-US" sz="1600" dirty="0"/>
          </a:p>
          <a:p>
            <a:pPr marL="0" indent="0"/>
            <a:r>
              <a:rPr lang="en-US" sz="1600" dirty="0"/>
              <a:t>        </a:t>
            </a:r>
            <a:r>
              <a:rPr lang="en-US" sz="1600" dirty="0" err="1"/>
              <a:t>var</a:t>
            </a:r>
            <a:r>
              <a:rPr lang="en-US" sz="1600" dirty="0"/>
              <a:t> notifications = </a:t>
            </a:r>
            <a:r>
              <a:rPr lang="en-US" sz="1600" dirty="0" err="1"/>
              <a:t>Windows.UI.Notifications</a:t>
            </a:r>
            <a:r>
              <a:rPr lang="en-US" sz="1600" dirty="0"/>
              <a:t>,</a:t>
            </a:r>
          </a:p>
          <a:p>
            <a:pPr marL="0" indent="0"/>
            <a:r>
              <a:rPr lang="en-US" sz="1600" dirty="0"/>
              <a:t>        tile = notifications.TileTemplateType.tileSquare150x150PeekImageAndText01,</a:t>
            </a:r>
          </a:p>
          <a:p>
            <a:pPr marL="0" indent="0"/>
            <a:r>
              <a:rPr lang="en-US" sz="1600" dirty="0"/>
              <a:t>        </a:t>
            </a:r>
            <a:r>
              <a:rPr lang="en-US" sz="1600" dirty="0" err="1"/>
              <a:t>tileContent</a:t>
            </a:r>
            <a:r>
              <a:rPr lang="en-US" sz="1600" dirty="0"/>
              <a:t> = </a:t>
            </a:r>
            <a:r>
              <a:rPr lang="en-US" sz="1600" dirty="0" err="1"/>
              <a:t>notifications.TileUpdateManager.getTemplateContent</a:t>
            </a:r>
            <a:r>
              <a:rPr lang="en-US" sz="1600" dirty="0"/>
              <a:t>(tile),</a:t>
            </a:r>
          </a:p>
          <a:p>
            <a:pPr marL="0" indent="0"/>
            <a:r>
              <a:rPr lang="en-US" sz="1600" dirty="0"/>
              <a:t>        </a:t>
            </a:r>
            <a:r>
              <a:rPr lang="en-US" sz="1600" dirty="0" err="1"/>
              <a:t>tileText</a:t>
            </a:r>
            <a:r>
              <a:rPr lang="en-US" sz="1600" dirty="0"/>
              <a:t> = </a:t>
            </a:r>
            <a:r>
              <a:rPr lang="en-US" sz="1600" dirty="0" err="1"/>
              <a:t>tileContent.getElementsByTagName</a:t>
            </a:r>
            <a:r>
              <a:rPr lang="en-US" sz="1600" dirty="0"/>
              <a:t>('text'),</a:t>
            </a:r>
          </a:p>
          <a:p>
            <a:pPr marL="0" indent="0"/>
            <a:r>
              <a:rPr lang="en-US" sz="1600" dirty="0"/>
              <a:t>        </a:t>
            </a:r>
            <a:r>
              <a:rPr lang="en-US" sz="1600" dirty="0" err="1"/>
              <a:t>tileImage</a:t>
            </a:r>
            <a:r>
              <a:rPr lang="en-US" sz="1600" dirty="0"/>
              <a:t> = </a:t>
            </a:r>
            <a:r>
              <a:rPr lang="en-US" sz="1600" dirty="0" err="1"/>
              <a:t>tileContent.getElementsByTagName</a:t>
            </a:r>
            <a:r>
              <a:rPr lang="en-US" sz="1600" dirty="0"/>
              <a:t>('image');</a:t>
            </a:r>
          </a:p>
          <a:p>
            <a:pPr marL="0" indent="0"/>
            <a:endParaRPr lang="en-US" sz="1600" dirty="0"/>
          </a:p>
          <a:p>
            <a:pPr marL="0" indent="0"/>
            <a:r>
              <a:rPr lang="en-US" sz="1600" dirty="0"/>
              <a:t>        </a:t>
            </a:r>
            <a:r>
              <a:rPr lang="en-US" sz="1600" dirty="0" err="1"/>
              <a:t>tileText</a:t>
            </a:r>
            <a:r>
              <a:rPr lang="en-US" sz="1600" dirty="0"/>
              <a:t>[0].</a:t>
            </a:r>
            <a:r>
              <a:rPr lang="en-US" sz="1600" dirty="0" err="1"/>
              <a:t>appendChild</a:t>
            </a:r>
            <a:r>
              <a:rPr lang="en-US" sz="1600" dirty="0"/>
              <a:t>(</a:t>
            </a:r>
            <a:r>
              <a:rPr lang="en-US" sz="1600" dirty="0" err="1"/>
              <a:t>tileContent.createTextNode</a:t>
            </a:r>
            <a:r>
              <a:rPr lang="en-US" sz="1600" dirty="0"/>
              <a:t>(message || 'Demo Message'));</a:t>
            </a:r>
          </a:p>
          <a:p>
            <a:pPr marL="0" indent="0"/>
            <a:r>
              <a:rPr lang="en-US" sz="1600" dirty="0"/>
              <a:t>        </a:t>
            </a:r>
            <a:r>
              <a:rPr lang="en-US" sz="1600" dirty="0" err="1"/>
              <a:t>tileImage</a:t>
            </a:r>
            <a:r>
              <a:rPr lang="en-US" sz="1600" dirty="0"/>
              <a:t>[0].</a:t>
            </a:r>
            <a:r>
              <a:rPr lang="en-US" sz="1600" dirty="0" err="1"/>
              <a:t>setAttribute</a:t>
            </a:r>
            <a:r>
              <a:rPr lang="en-US" sz="1600" dirty="0"/>
              <a:t>('</a:t>
            </a:r>
            <a:r>
              <a:rPr lang="en-US" sz="1600" dirty="0" err="1"/>
              <a:t>src</a:t>
            </a:r>
            <a:r>
              <a:rPr lang="en-US" sz="1600" dirty="0"/>
              <a:t>', </a:t>
            </a:r>
            <a:r>
              <a:rPr lang="en-US" sz="1600" dirty="0" err="1"/>
              <a:t>imgUrl</a:t>
            </a:r>
            <a:r>
              <a:rPr lang="en-US" sz="1600" dirty="0"/>
              <a:t> || 'https://unsplash.it/150/150/?random');</a:t>
            </a:r>
          </a:p>
          <a:p>
            <a:pPr marL="0" indent="0"/>
            <a:r>
              <a:rPr lang="en-US" sz="1600" dirty="0"/>
              <a:t>        </a:t>
            </a:r>
            <a:r>
              <a:rPr lang="en-US" sz="1600" dirty="0" err="1"/>
              <a:t>tileImage</a:t>
            </a:r>
            <a:r>
              <a:rPr lang="en-US" sz="1600" dirty="0"/>
              <a:t>[0].</a:t>
            </a:r>
            <a:r>
              <a:rPr lang="en-US" sz="1600" dirty="0" err="1"/>
              <a:t>setAttribute</a:t>
            </a:r>
            <a:r>
              <a:rPr lang="en-US" sz="1600" dirty="0"/>
              <a:t>('alt', </a:t>
            </a:r>
            <a:r>
              <a:rPr lang="en-US" sz="1600" dirty="0" err="1"/>
              <a:t>imgAlt</a:t>
            </a:r>
            <a:r>
              <a:rPr lang="en-US" sz="1600" dirty="0"/>
              <a:t> || 'Random demo image');</a:t>
            </a:r>
          </a:p>
          <a:p>
            <a:pPr marL="0" indent="0"/>
            <a:endParaRPr lang="en-US" sz="1600" dirty="0"/>
          </a:p>
          <a:p>
            <a:pPr marL="0" indent="0"/>
            <a:r>
              <a:rPr lang="en-US" sz="1600" dirty="0"/>
              <a:t>        </a:t>
            </a:r>
            <a:r>
              <a:rPr lang="en-US" sz="1600" dirty="0" err="1"/>
              <a:t>var</a:t>
            </a:r>
            <a:r>
              <a:rPr lang="en-US" sz="1600" dirty="0"/>
              <a:t> </a:t>
            </a:r>
            <a:r>
              <a:rPr lang="en-US" sz="1600" dirty="0" err="1"/>
              <a:t>tileNotification</a:t>
            </a:r>
            <a:r>
              <a:rPr lang="en-US" sz="1600" dirty="0"/>
              <a:t> = new </a:t>
            </a:r>
            <a:r>
              <a:rPr lang="en-US" sz="1600" dirty="0" err="1"/>
              <a:t>notifications.TileNotification</a:t>
            </a:r>
            <a:r>
              <a:rPr lang="en-US" sz="1600" dirty="0"/>
              <a:t>(</a:t>
            </a:r>
            <a:r>
              <a:rPr lang="en-US" sz="1600" dirty="0" err="1"/>
              <a:t>tileContent</a:t>
            </a:r>
            <a:r>
              <a:rPr lang="en-US" sz="1600" dirty="0"/>
              <a:t>);</a:t>
            </a:r>
          </a:p>
          <a:p>
            <a:pPr marL="0" indent="0"/>
            <a:r>
              <a:rPr lang="en-US" sz="1600" dirty="0"/>
              <a:t>        </a:t>
            </a:r>
            <a:r>
              <a:rPr lang="en-US" sz="1600" dirty="0" err="1"/>
              <a:t>var</a:t>
            </a:r>
            <a:r>
              <a:rPr lang="en-US" sz="1600" dirty="0"/>
              <a:t> </a:t>
            </a:r>
            <a:r>
              <a:rPr lang="en-US" sz="1600" dirty="0" err="1"/>
              <a:t>currentTime</a:t>
            </a:r>
            <a:r>
              <a:rPr lang="en-US" sz="1600" dirty="0"/>
              <a:t> = new Date();</a:t>
            </a:r>
          </a:p>
          <a:p>
            <a:pPr marL="0" indent="0"/>
            <a:r>
              <a:rPr lang="en-US" sz="1600" dirty="0"/>
              <a:t>        </a:t>
            </a:r>
            <a:r>
              <a:rPr lang="en-US" sz="1600" dirty="0" err="1"/>
              <a:t>tileNotification.expirationTime</a:t>
            </a:r>
            <a:r>
              <a:rPr lang="en-US" sz="1600" dirty="0"/>
              <a:t> = new Date(</a:t>
            </a:r>
            <a:r>
              <a:rPr lang="en-US" sz="1600" dirty="0" err="1"/>
              <a:t>currentTime.getTime</a:t>
            </a:r>
            <a:r>
              <a:rPr lang="en-US" sz="1600" dirty="0"/>
              <a:t>() + 600 * 1000);</a:t>
            </a:r>
          </a:p>
          <a:p>
            <a:pPr marL="0" indent="0"/>
            <a:r>
              <a:rPr lang="en-US" sz="1600" dirty="0"/>
              <a:t>        </a:t>
            </a:r>
            <a:r>
              <a:rPr lang="en-US" sz="1600" dirty="0" err="1"/>
              <a:t>notifications.TileUpdateManager.createTileUpdaterForApplication</a:t>
            </a:r>
            <a:r>
              <a:rPr lang="en-US" sz="1600" dirty="0"/>
              <a:t>().update(</a:t>
            </a:r>
            <a:r>
              <a:rPr lang="en-US" sz="1600" dirty="0" err="1"/>
              <a:t>tileNotification</a:t>
            </a:r>
            <a:r>
              <a:rPr lang="en-US" sz="1600" dirty="0" smtClean="0"/>
              <a:t>);</a:t>
            </a:r>
          </a:p>
          <a:p>
            <a:pPr marL="0" indent="0"/>
            <a:r>
              <a:rPr lang="en-US" sz="1600" dirty="0" smtClean="0"/>
              <a:t>}</a:t>
            </a:r>
            <a:endParaRPr lang="en-US" sz="1600" dirty="0"/>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Westminster</a:t>
            </a:r>
            <a:r>
              <a:rPr lang="uk-UA" sz="4080" dirty="0" smtClean="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Hosted Web </a:t>
            </a:r>
            <a:r>
              <a:rPr lang="en-US" sz="4080" dirty="0" smtClean="0">
                <a:gradFill>
                  <a:gsLst>
                    <a:gs pos="0">
                      <a:srgbClr val="0078D7"/>
                    </a:gs>
                    <a:gs pos="100000">
                      <a:srgbClr val="0078D7"/>
                    </a:gs>
                  </a:gsLst>
                  <a:lin ang="5400000" scaled="1"/>
                </a:gradFill>
              </a:rPr>
              <a:t>Apps</a:t>
            </a:r>
            <a:r>
              <a:rPr lang="uk-UA"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400110"/>
          </a:xfrm>
          <a:prstGeom prst="rect">
            <a:avLst/>
          </a:prstGeom>
        </p:spPr>
        <p:txBody>
          <a:bodyPr wrap="square">
            <a:spAutoFit/>
          </a:bodyPr>
          <a:lstStyle/>
          <a:p>
            <a:r>
              <a:rPr lang="en-US" sz="2000" dirty="0" smtClean="0">
                <a:solidFill>
                  <a:schemeClr val="tx1">
                    <a:lumMod val="75000"/>
                  </a:schemeClr>
                </a:solidFill>
              </a:rPr>
              <a:t>Invoke UWP API from remote JavaScript code</a:t>
            </a:r>
            <a:endParaRPr lang="en-US" sz="1836" dirty="0">
              <a:solidFill>
                <a:srgbClr val="737373"/>
              </a:solidFill>
            </a:endParaRPr>
          </a:p>
        </p:txBody>
      </p:sp>
    </p:spTree>
    <p:extLst>
      <p:ext uri="{BB962C8B-B14F-4D97-AF65-F5344CB8AC3E}">
        <p14:creationId xmlns:p14="http://schemas.microsoft.com/office/powerpoint/2010/main" val="395967132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smtClean="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pic>
        <p:nvPicPr>
          <p:cNvPr id="2050" name="Picture 2" descr="http://az648995.vo.msecnd.net/win/2015/03/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668462"/>
            <a:ext cx="10063163" cy="478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148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b="1" dirty="0" smtClean="0">
                <a:solidFill>
                  <a:schemeClr val="tx1">
                    <a:lumMod val="75000"/>
                  </a:schemeClr>
                </a:solidFill>
              </a:rPr>
              <a:t>Oleksandr </a:t>
            </a:r>
            <a:r>
              <a:rPr lang="en-US" sz="2800" b="1" dirty="0" err="1" smtClean="0">
                <a:solidFill>
                  <a:schemeClr val="tx1">
                    <a:lumMod val="75000"/>
                  </a:schemeClr>
                </a:solidFill>
              </a:rPr>
              <a:t>Krakovetskyi</a:t>
            </a:r>
            <a:endParaRPr lang="en-US" sz="2800" b="1" dirty="0" smtClean="0">
              <a:solidFill>
                <a:schemeClr val="tx1">
                  <a:lumMod val="75000"/>
                </a:schemeClr>
              </a:solidFill>
            </a:endParaRPr>
          </a:p>
          <a:p>
            <a:r>
              <a:rPr lang="en-US" sz="2800" dirty="0" smtClean="0">
                <a:solidFill>
                  <a:schemeClr val="tx1">
                    <a:lumMod val="75000"/>
                  </a:schemeClr>
                </a:solidFill>
              </a:rPr>
              <a:t>CEO, DevRain Solutions</a:t>
            </a:r>
          </a:p>
          <a:p>
            <a:r>
              <a:rPr lang="en-US" sz="2800" dirty="0" smtClean="0">
                <a:solidFill>
                  <a:schemeClr val="tx1">
                    <a:lumMod val="75000"/>
                  </a:schemeClr>
                </a:solidFill>
              </a:rPr>
              <a:t>alex.krakovetskiy@devrain.com</a:t>
            </a:r>
            <a:endParaRPr lang="en-US" sz="2800" dirty="0">
              <a:solidFill>
                <a:schemeClr val="tx1">
                  <a:lumMod val="75000"/>
                </a:schemeClr>
              </a:solidFill>
            </a:endParaRPr>
          </a:p>
        </p:txBody>
      </p:sp>
      <p:sp>
        <p:nvSpPr>
          <p:cNvPr id="3" name="Title 2"/>
          <p:cNvSpPr>
            <a:spLocks noGrp="1"/>
          </p:cNvSpPr>
          <p:nvPr>
            <p:ph type="ctrTitle"/>
          </p:nvPr>
        </p:nvSpPr>
        <p:spPr/>
        <p:txBody>
          <a:bodyPr/>
          <a:lstStyle/>
          <a:p>
            <a:pPr algn="ctr"/>
            <a:r>
              <a:rPr lang="en-US" sz="4800" dirty="0" smtClean="0"/>
              <a:t>Q&amp;A</a:t>
            </a:r>
            <a:endParaRPr lang="en-US" sz="4800" dirty="0"/>
          </a:p>
        </p:txBody>
      </p:sp>
    </p:spTree>
    <p:extLst>
      <p:ext uri="{BB962C8B-B14F-4D97-AF65-F5344CB8AC3E}">
        <p14:creationId xmlns:p14="http://schemas.microsoft.com/office/powerpoint/2010/main" val="9961555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smtClean="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Islandwood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13038415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sz="2300" dirty="0"/>
              <a:t>Windows Bridge for </a:t>
            </a:r>
            <a:r>
              <a:rPr lang="en-US" sz="2300" dirty="0" smtClean="0"/>
              <a:t>Android (</a:t>
            </a:r>
            <a:r>
              <a:rPr lang="en-US" sz="2300" dirty="0" smtClean="0">
                <a:solidFill>
                  <a:schemeClr val="tx1">
                    <a:lumMod val="75000"/>
                  </a:schemeClr>
                </a:solidFill>
              </a:rPr>
              <a:t>”Project Astoria”) </a:t>
            </a:r>
            <a:r>
              <a:rPr lang="en-US" sz="2300" dirty="0">
                <a:solidFill>
                  <a:schemeClr val="tx1">
                    <a:lumMod val="75000"/>
                  </a:schemeClr>
                </a:solidFill>
              </a:rPr>
              <a:t>will enable you to build apps using Android code to target Windows 10 phones without having to leave your Android IDE.</a:t>
            </a:r>
            <a:endParaRPr lang="en-US" sz="2300" u="sng" dirty="0">
              <a:solidFill>
                <a:schemeClr val="tx2">
                  <a:lumMod val="60000"/>
                  <a:lumOff val="40000"/>
                </a:schemeClr>
              </a:solidFill>
            </a:endParaRPr>
          </a:p>
          <a:p>
            <a:pPr>
              <a:lnSpc>
                <a:spcPct val="100000"/>
              </a:lnSpc>
              <a:buFont typeface="Arial" panose="020B0604020202020204" pitchFamily="34" charset="0"/>
              <a:buChar char="•"/>
            </a:pPr>
            <a:r>
              <a:rPr lang="en-US" sz="2300" dirty="0"/>
              <a:t>Windows Bridge for </a:t>
            </a:r>
            <a:r>
              <a:rPr lang="en-US" sz="2300" dirty="0" smtClean="0"/>
              <a:t>iOS (</a:t>
            </a:r>
            <a:r>
              <a:rPr lang="en-US" sz="2300" dirty="0" smtClean="0">
                <a:solidFill>
                  <a:schemeClr val="tx1">
                    <a:lumMod val="75000"/>
                  </a:schemeClr>
                </a:solidFill>
              </a:rPr>
              <a:t>”Project Islandwood”) </a:t>
            </a:r>
            <a:r>
              <a:rPr lang="en-US" sz="2300" dirty="0">
                <a:solidFill>
                  <a:schemeClr val="tx1">
                    <a:lumMod val="75000"/>
                  </a:schemeClr>
                </a:solidFill>
              </a:rPr>
              <a:t>will enable you to build a universal Windows app from within Visual Studio 2015 using your existing </a:t>
            </a:r>
            <a:r>
              <a:rPr lang="en-US" sz="2300" dirty="0" smtClean="0">
                <a:solidFill>
                  <a:schemeClr val="tx1">
                    <a:lumMod val="75000"/>
                  </a:schemeClr>
                </a:solidFill>
              </a:rPr>
              <a:t>Objective-C </a:t>
            </a:r>
            <a:r>
              <a:rPr lang="en-US" sz="2300" dirty="0">
                <a:solidFill>
                  <a:schemeClr val="tx1">
                    <a:lumMod val="75000"/>
                  </a:schemeClr>
                </a:solidFill>
              </a:rPr>
              <a:t>code</a:t>
            </a:r>
            <a:r>
              <a:rPr lang="en-US" sz="2300" dirty="0" smtClean="0">
                <a:solidFill>
                  <a:schemeClr val="tx1">
                    <a:lumMod val="75000"/>
                  </a:schemeClr>
                </a:solidFill>
              </a:rPr>
              <a:t>.</a:t>
            </a:r>
          </a:p>
          <a:p>
            <a:pPr>
              <a:lnSpc>
                <a:spcPct val="100000"/>
              </a:lnSpc>
              <a:buFont typeface="Arial" panose="020B0604020202020204" pitchFamily="34" charset="0"/>
              <a:buChar char="•"/>
            </a:pPr>
            <a:r>
              <a:rPr lang="en-US" sz="2300" dirty="0"/>
              <a:t>Windows Bridge for Classic Windows </a:t>
            </a:r>
            <a:r>
              <a:rPr lang="en-US" sz="2300" dirty="0" smtClean="0"/>
              <a:t>apps (</a:t>
            </a:r>
            <a:r>
              <a:rPr lang="en-US" sz="2300" dirty="0" smtClean="0">
                <a:solidFill>
                  <a:schemeClr val="tx1">
                    <a:lumMod val="75000"/>
                  </a:schemeClr>
                </a:solidFill>
              </a:rPr>
              <a:t>”Project </a:t>
            </a:r>
            <a:r>
              <a:rPr lang="en-US" sz="2300" dirty="0">
                <a:solidFill>
                  <a:schemeClr val="tx1">
                    <a:lumMod val="75000"/>
                  </a:schemeClr>
                </a:solidFill>
              </a:rPr>
              <a:t>Centennial</a:t>
            </a:r>
            <a:r>
              <a:rPr lang="en-US" sz="2300" dirty="0" smtClean="0">
                <a:solidFill>
                  <a:schemeClr val="tx1">
                    <a:lumMod val="75000"/>
                  </a:schemeClr>
                </a:solidFill>
              </a:rPr>
              <a:t>”) </a:t>
            </a:r>
            <a:r>
              <a:rPr lang="en-US" sz="2300" dirty="0">
                <a:solidFill>
                  <a:schemeClr val="tx1">
                    <a:lumMod val="75000"/>
                  </a:schemeClr>
                </a:solidFill>
              </a:rPr>
              <a:t>will make it possible to package and publish your current .NET and Win32-based Windows applications to the Windows Store, providing a new way of distributing and monetizing your application on Windows PCs</a:t>
            </a:r>
            <a:r>
              <a:rPr lang="en-US" sz="2300" dirty="0" smtClean="0">
                <a:solidFill>
                  <a:schemeClr val="tx1">
                    <a:lumMod val="75000"/>
                  </a:schemeClr>
                </a:solidFill>
              </a:rPr>
              <a:t>.</a:t>
            </a:r>
          </a:p>
          <a:p>
            <a:pPr>
              <a:lnSpc>
                <a:spcPct val="100000"/>
              </a:lnSpc>
              <a:buFont typeface="Arial" panose="020B0604020202020204" pitchFamily="34" charset="0"/>
              <a:buChar char="•"/>
            </a:pPr>
            <a:r>
              <a:rPr lang="en-US" sz="2300" dirty="0"/>
              <a:t>Windows Bridge for </a:t>
            </a:r>
            <a:r>
              <a:rPr lang="en-US" sz="2300" dirty="0" smtClean="0"/>
              <a:t>web (</a:t>
            </a:r>
            <a:r>
              <a:rPr lang="en-US" sz="2300" dirty="0" smtClean="0"/>
              <a:t>”Project </a:t>
            </a:r>
            <a:r>
              <a:rPr lang="en-US" sz="2300" dirty="0" smtClean="0"/>
              <a:t>Westminster</a:t>
            </a:r>
            <a:r>
              <a:rPr lang="en-US" sz="2300" dirty="0" smtClean="0"/>
              <a:t>”). </a:t>
            </a:r>
            <a:r>
              <a:rPr lang="en-US" sz="2300" dirty="0" smtClean="0">
                <a:solidFill>
                  <a:schemeClr val="tx1">
                    <a:lumMod val="75000"/>
                  </a:schemeClr>
                </a:solidFill>
              </a:rPr>
              <a:t>Windows </a:t>
            </a:r>
            <a:r>
              <a:rPr lang="en-US" sz="2300" dirty="0">
                <a:solidFill>
                  <a:schemeClr val="tx1">
                    <a:lumMod val="75000"/>
                  </a:schemeClr>
                </a:solidFill>
              </a:rPr>
              <a:t>10 will make it easy for you to create a Windows app that packages your website for publishing to the Store. Once installed, your website can update and call Windows APIs from JavaScript, creating a more engaging user experience.</a:t>
            </a:r>
            <a:endParaRPr lang="en-US" sz="2300" dirty="0" smtClean="0">
              <a:solidFill>
                <a:schemeClr val="tx1">
                  <a:lumMod val="75000"/>
                </a:schemeClr>
              </a:solidFill>
            </a:endParaRPr>
          </a:p>
          <a:p>
            <a:pPr>
              <a:lnSpc>
                <a:spcPct val="100000"/>
              </a:lnSpc>
              <a:buFont typeface="Arial" panose="020B0604020202020204" pitchFamily="34" charset="0"/>
              <a:buChar char="•"/>
            </a:pPr>
            <a:endParaRPr lang="en-US" sz="2300"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Universal Windows Platform Bridges</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82308"/>
          </a:xfrm>
          <a:prstGeom prst="rect">
            <a:avLst/>
          </a:prstGeom>
        </p:spPr>
        <p:txBody>
          <a:bodyPr wrap="square">
            <a:spAutoFit/>
          </a:bodyPr>
          <a:lstStyle/>
          <a:p>
            <a:r>
              <a:rPr lang="en-US" sz="1836" dirty="0">
                <a:solidFill>
                  <a:srgbClr val="737373"/>
                </a:solidFill>
              </a:rPr>
              <a:t>https://dev.windows.com/en-US/uwp-bridges</a:t>
            </a:r>
          </a:p>
        </p:txBody>
      </p:sp>
    </p:spTree>
    <p:extLst>
      <p:ext uri="{BB962C8B-B14F-4D97-AF65-F5344CB8AC3E}">
        <p14:creationId xmlns:p14="http://schemas.microsoft.com/office/powerpoint/2010/main" val="129344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dirty="0">
                <a:solidFill>
                  <a:schemeClr val="tx1">
                    <a:lumMod val="75000"/>
                  </a:schemeClr>
                </a:solidFill>
              </a:rPr>
              <a:t>The goal is to allow apps to be ported with as minimum code changes as possible, desirably none</a:t>
            </a:r>
          </a:p>
          <a:p>
            <a:pPr>
              <a:lnSpc>
                <a:spcPct val="100000"/>
              </a:lnSpc>
              <a:buFont typeface="Arial" panose="020B0604020202020204" pitchFamily="34" charset="0"/>
              <a:buChar char="•"/>
            </a:pPr>
            <a:r>
              <a:rPr lang="en-US" dirty="0">
                <a:solidFill>
                  <a:schemeClr val="tx1">
                    <a:lumMod val="75000"/>
                  </a:schemeClr>
                </a:solidFill>
              </a:rPr>
              <a:t>Both Java and native Android code (C, C++) is accepted. IDEs: IntelliJ, Android Studio and Eclipse on Windows or Mac OS X machines.</a:t>
            </a:r>
          </a:p>
          <a:p>
            <a:pPr>
              <a:lnSpc>
                <a:spcPct val="100000"/>
              </a:lnSpc>
              <a:buFont typeface="Arial" panose="020B0604020202020204" pitchFamily="34" charset="0"/>
              <a:buChar char="•"/>
            </a:pPr>
            <a:r>
              <a:rPr lang="en-US" dirty="0" err="1">
                <a:solidFill>
                  <a:schemeClr val="tx1">
                    <a:lumMod val="75000"/>
                  </a:schemeClr>
                </a:solidFill>
              </a:rPr>
              <a:t>Gradle</a:t>
            </a:r>
            <a:r>
              <a:rPr lang="en-US" dirty="0">
                <a:solidFill>
                  <a:schemeClr val="tx1">
                    <a:lumMod val="75000"/>
                  </a:schemeClr>
                </a:solidFill>
              </a:rPr>
              <a:t> can be used to generate builds for both Android and Windows from the same source without requiring code forking.</a:t>
            </a:r>
          </a:p>
          <a:p>
            <a:pPr>
              <a:lnSpc>
                <a:spcPct val="100000"/>
              </a:lnSpc>
              <a:buFont typeface="Arial" panose="020B0604020202020204" pitchFamily="34" charset="0"/>
              <a:buChar char="•"/>
            </a:pPr>
            <a:r>
              <a:rPr lang="en-US" dirty="0">
                <a:solidFill>
                  <a:schemeClr val="tx1">
                    <a:lumMod val="75000"/>
                  </a:schemeClr>
                </a:solidFill>
              </a:rPr>
              <a:t>The SDK comes with a Windows emulator and the code can be deployed to real devices via USB or </a:t>
            </a:r>
            <a:r>
              <a:rPr lang="en-US" dirty="0" err="1">
                <a:solidFill>
                  <a:schemeClr val="tx1">
                    <a:lumMod val="75000"/>
                  </a:schemeClr>
                </a:solidFill>
              </a:rPr>
              <a:t>WiFi</a:t>
            </a:r>
            <a:r>
              <a:rPr lang="en-US" dirty="0">
                <a:solidFill>
                  <a:schemeClr val="tx1">
                    <a:lumMod val="75000"/>
                  </a:schemeClr>
                </a:solidFill>
              </a:rPr>
              <a:t>. Debugging works as usual for any other Android application.</a:t>
            </a:r>
          </a:p>
          <a:p>
            <a:pPr>
              <a:lnSpc>
                <a:spcPct val="100000"/>
              </a:lnSpc>
              <a:buFont typeface="Arial" panose="020B0604020202020204" pitchFamily="34" charset="0"/>
              <a:buChar char="•"/>
            </a:pPr>
            <a:r>
              <a:rPr lang="en-US" dirty="0">
                <a:solidFill>
                  <a:schemeClr val="tx1">
                    <a:lumMod val="75000"/>
                  </a:schemeClr>
                </a:solidFill>
              </a:rPr>
              <a:t>KitKat is currently supported.</a:t>
            </a:r>
          </a:p>
          <a:p>
            <a:pPr>
              <a:lnSpc>
                <a:spcPct val="100000"/>
              </a:lnSpc>
              <a:buFont typeface="Arial" panose="020B0604020202020204" pitchFamily="34" charset="0"/>
              <a:buChar char="•"/>
            </a:pPr>
            <a:r>
              <a:rPr lang="en-US" dirty="0">
                <a:solidFill>
                  <a:schemeClr val="tx1">
                    <a:lumMod val="75000"/>
                  </a:schemeClr>
                </a:solidFill>
              </a:rPr>
              <a:t>Targets Android mobile apps, and they will be ported only to phones and tablets, not to </a:t>
            </a:r>
            <a:r>
              <a:rPr lang="en-US" dirty="0" err="1">
                <a:solidFill>
                  <a:schemeClr val="tx1">
                    <a:lumMod val="75000"/>
                  </a:schemeClr>
                </a:solidFill>
              </a:rPr>
              <a:t>HoloLens</a:t>
            </a:r>
            <a:r>
              <a:rPr lang="en-US" dirty="0">
                <a:solidFill>
                  <a:schemeClr val="tx1">
                    <a:lumMod val="75000"/>
                  </a:schemeClr>
                </a:solidFill>
              </a:rPr>
              <a:t>, desktop or other Windows devices.</a:t>
            </a:r>
          </a:p>
          <a:p>
            <a:pPr>
              <a:lnSpc>
                <a:spcPct val="100000"/>
              </a:lnSpc>
              <a:buFont typeface="Arial" panose="020B0604020202020204" pitchFamily="34" charset="0"/>
              <a:buChar char="•"/>
            </a:pPr>
            <a:endParaRPr lang="en-US"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t>
            </a:r>
            <a:r>
              <a:rPr lang="en-US" sz="4080" dirty="0" smtClean="0">
                <a:gradFill>
                  <a:gsLst>
                    <a:gs pos="0">
                      <a:srgbClr val="0078D7"/>
                    </a:gs>
                    <a:gs pos="100000">
                      <a:srgbClr val="0078D7"/>
                    </a:gs>
                  </a:gsLst>
                  <a:lin ang="5400000" scaled="1"/>
                </a:gradFill>
              </a:rPr>
              <a:t>Android</a:t>
            </a:r>
            <a:r>
              <a:rPr lang="uk-UA" sz="4080" dirty="0" smtClean="0">
                <a:gradFill>
                  <a:gsLst>
                    <a:gs pos="0">
                      <a:srgbClr val="0078D7"/>
                    </a:gs>
                    <a:gs pos="100000">
                      <a:srgbClr val="0078D7"/>
                    </a:gs>
                  </a:gsLst>
                  <a:lin ang="5400000" scaled="1"/>
                </a:gradFill>
              </a:rPr>
              <a:t> («</a:t>
            </a:r>
            <a:r>
              <a:rPr lang="en-US" sz="4080" dirty="0" smtClean="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Astoria</a:t>
            </a:r>
            <a:r>
              <a:rPr lang="uk-UA" sz="4080" dirty="0" smtClean="0">
                <a:gradFill>
                  <a:gsLst>
                    <a:gs pos="0">
                      <a:srgbClr val="0078D7"/>
                    </a:gs>
                    <a:gs pos="100000">
                      <a:srgbClr val="0078D7"/>
                    </a:gs>
                  </a:gsLst>
                  <a:lin ang="5400000" scaled="1"/>
                </a:gradFill>
              </a:rPr>
              <a:t>»</a:t>
            </a:r>
            <a:r>
              <a:rPr lang="en-US" sz="4080" dirty="0" smtClean="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en-US" sz="1836" dirty="0">
                <a:solidFill>
                  <a:srgbClr val="737373"/>
                </a:solidFill>
              </a:rPr>
              <a:t>Helps developers port their Android apps to the Universal Windows Platform. </a:t>
            </a:r>
          </a:p>
        </p:txBody>
      </p:sp>
    </p:spTree>
    <p:extLst>
      <p:ext uri="{BB962C8B-B14F-4D97-AF65-F5344CB8AC3E}">
        <p14:creationId xmlns:p14="http://schemas.microsoft.com/office/powerpoint/2010/main" val="21077348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9247" y="1668462"/>
            <a:ext cx="11726289" cy="5029200"/>
          </a:xfrm>
        </p:spPr>
        <p:txBody>
          <a:bodyPr/>
          <a:lstStyle/>
          <a:p>
            <a:pPr>
              <a:lnSpc>
                <a:spcPct val="100000"/>
              </a:lnSpc>
              <a:buFont typeface="Arial" panose="020B0604020202020204" pitchFamily="34" charset="0"/>
              <a:buChar char="•"/>
            </a:pPr>
            <a:r>
              <a:rPr lang="en-US" dirty="0" smtClean="0">
                <a:solidFill>
                  <a:schemeClr val="tx1">
                    <a:lumMod val="75000"/>
                  </a:schemeClr>
                </a:solidFill>
              </a:rPr>
              <a:t>The </a:t>
            </a:r>
            <a:r>
              <a:rPr lang="en-US" dirty="0">
                <a:solidFill>
                  <a:schemeClr val="tx1">
                    <a:lumMod val="75000"/>
                  </a:schemeClr>
                </a:solidFill>
              </a:rPr>
              <a:t>UI is converted to a native Windows one, but there are limitations on what can be done.</a:t>
            </a:r>
          </a:p>
          <a:p>
            <a:pPr>
              <a:lnSpc>
                <a:spcPct val="100000"/>
              </a:lnSpc>
              <a:buFont typeface="Arial" panose="020B0604020202020204" pitchFamily="34" charset="0"/>
              <a:buChar char="•"/>
            </a:pPr>
            <a:r>
              <a:rPr lang="en-US" dirty="0">
                <a:solidFill>
                  <a:schemeClr val="tx1">
                    <a:lumMod val="75000"/>
                  </a:schemeClr>
                </a:solidFill>
              </a:rPr>
              <a:t>Porting works by redirecting Android OS calls to their corresponding Windows operations, without introducing any intermediary VM or runtime. This is done to avoid unnecessary CPU consumption which is important on mobile devices.</a:t>
            </a:r>
          </a:p>
          <a:p>
            <a:pPr>
              <a:lnSpc>
                <a:spcPct val="100000"/>
              </a:lnSpc>
              <a:buFont typeface="Arial" panose="020B0604020202020204" pitchFamily="34" charset="0"/>
              <a:buChar char="•"/>
            </a:pPr>
            <a:r>
              <a:rPr lang="en-US" dirty="0">
                <a:solidFill>
                  <a:schemeClr val="tx1">
                    <a:lumMod val="75000"/>
                  </a:schemeClr>
                </a:solidFill>
              </a:rPr>
              <a:t>Google Play services calls - Ads, Analytics, In-app purchases and Notifications - are automatically redirected to corresponding Windows services without source code change. Bing Maps is used instead of Google Maps. Calls to Android device sensors, buttons or features, such as Contacts, Share, keyboard, are also mapped to Windows ones.</a:t>
            </a:r>
          </a:p>
          <a:p>
            <a:pPr>
              <a:lnSpc>
                <a:spcPct val="100000"/>
              </a:lnSpc>
              <a:buFont typeface="Arial" panose="020B0604020202020204" pitchFamily="34" charset="0"/>
              <a:buChar char="•"/>
            </a:pPr>
            <a:r>
              <a:rPr lang="en-US" dirty="0">
                <a:solidFill>
                  <a:schemeClr val="tx1">
                    <a:lumMod val="75000"/>
                  </a:schemeClr>
                </a:solidFill>
              </a:rPr>
              <a:t>Windows specific code, such as Live Tiles, is added using Java.</a:t>
            </a:r>
            <a:endParaRPr lang="en-US" dirty="0" smtClean="0">
              <a:solidFill>
                <a:schemeClr val="tx1">
                  <a:lumMod val="75000"/>
                </a:schemeClr>
              </a:solidFill>
            </a:endParaRPr>
          </a:p>
        </p:txBody>
      </p:sp>
      <p:sp>
        <p:nvSpPr>
          <p:cNvPr id="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Bridge for Android</a:t>
            </a:r>
            <a:r>
              <a:rPr lang="uk-UA" sz="4080" dirty="0">
                <a:gradFill>
                  <a:gsLst>
                    <a:gs pos="0">
                      <a:srgbClr val="0078D7"/>
                    </a:gs>
                    <a:gs pos="100000">
                      <a:srgbClr val="0078D7"/>
                    </a:gs>
                  </a:gsLst>
                  <a:lin ang="5400000" scaled="1"/>
                </a:gradFill>
              </a:rPr>
              <a:t> («</a:t>
            </a:r>
            <a:r>
              <a:rPr lang="en-US" sz="4080" dirty="0">
                <a:gradFill>
                  <a:gsLst>
                    <a:gs pos="0">
                      <a:srgbClr val="0078D7"/>
                    </a:gs>
                    <a:gs pos="100000">
                      <a:srgbClr val="0078D7"/>
                    </a:gs>
                  </a:gsLst>
                  <a:lin ang="5400000" scaled="1"/>
                </a:gradFill>
              </a:rPr>
              <a:t>Project Astoria</a:t>
            </a:r>
            <a:r>
              <a:rPr lang="uk-UA" sz="4080" dirty="0">
                <a:gradFill>
                  <a:gsLst>
                    <a:gs pos="0">
                      <a:srgbClr val="0078D7"/>
                    </a:gs>
                    <a:gs pos="100000">
                      <a:srgbClr val="0078D7"/>
                    </a:gs>
                  </a:gsLst>
                  <a:lin ang="5400000" scaled="1"/>
                </a:gradFill>
              </a:rPr>
              <a:t>»</a:t>
            </a:r>
            <a:r>
              <a:rPr lang="en-US" sz="4080" dirty="0">
                <a:gradFill>
                  <a:gsLst>
                    <a:gs pos="0">
                      <a:srgbClr val="0078D7"/>
                    </a:gs>
                    <a:gs pos="100000">
                      <a:srgbClr val="0078D7"/>
                    </a:gs>
                  </a:gsLst>
                  <a:lin ang="5400000" scaled="1"/>
                </a:gradFill>
              </a:rPr>
              <a:t>)</a:t>
            </a:r>
            <a:endParaRPr lang="en-US" sz="4080" dirty="0">
              <a:gradFill>
                <a:gsLst>
                  <a:gs pos="0">
                    <a:srgbClr val="00188F"/>
                  </a:gs>
                  <a:gs pos="100000">
                    <a:srgbClr val="00188F"/>
                  </a:gs>
                </a:gsLst>
                <a:lin ang="5400000" scaled="1"/>
              </a:gradFill>
            </a:endParaRPr>
          </a:p>
        </p:txBody>
      </p:sp>
      <p:sp>
        <p:nvSpPr>
          <p:cNvPr id="7" name="Rectangle 6"/>
          <p:cNvSpPr/>
          <p:nvPr/>
        </p:nvSpPr>
        <p:spPr>
          <a:xfrm>
            <a:off x="307041" y="789994"/>
            <a:ext cx="9561537" cy="374846"/>
          </a:xfrm>
          <a:prstGeom prst="rect">
            <a:avLst/>
          </a:prstGeom>
        </p:spPr>
        <p:txBody>
          <a:bodyPr wrap="square">
            <a:spAutoFit/>
          </a:bodyPr>
          <a:lstStyle/>
          <a:p>
            <a:r>
              <a:rPr lang="en-US" sz="1836" dirty="0" smtClean="0">
                <a:solidFill>
                  <a:srgbClr val="737373"/>
                </a:solidFill>
              </a:rPr>
              <a:t>Helps </a:t>
            </a:r>
            <a:r>
              <a:rPr lang="en-US" sz="1836" dirty="0">
                <a:solidFill>
                  <a:srgbClr val="737373"/>
                </a:solidFill>
              </a:rPr>
              <a:t>developers port their Android apps to the Universal Windows </a:t>
            </a:r>
            <a:r>
              <a:rPr lang="en-US" sz="1836" dirty="0" smtClean="0">
                <a:solidFill>
                  <a:srgbClr val="737373"/>
                </a:solidFill>
              </a:rPr>
              <a:t>Platform. </a:t>
            </a:r>
            <a:endParaRPr lang="en-US" sz="1836" dirty="0">
              <a:solidFill>
                <a:srgbClr val="737373"/>
              </a:solidFill>
            </a:endParaRPr>
          </a:p>
        </p:txBody>
      </p:sp>
    </p:spTree>
    <p:extLst>
      <p:ext uri="{BB962C8B-B14F-4D97-AF65-F5344CB8AC3E}">
        <p14:creationId xmlns:p14="http://schemas.microsoft.com/office/powerpoint/2010/main" val="137445619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dirty="0">
                <a:solidFill>
                  <a:schemeClr val="tx1">
                    <a:lumMod val="75000"/>
                  </a:schemeClr>
                </a:solidFill>
              </a:rPr>
              <a:t>DEMO</a:t>
            </a:r>
          </a:p>
          <a:p>
            <a:r>
              <a:rPr lang="en-US" sz="2800" dirty="0">
                <a:solidFill>
                  <a:schemeClr val="tx1">
                    <a:lumMod val="75000"/>
                  </a:schemeClr>
                </a:solidFill>
              </a:rPr>
              <a:t>Building a Windows app with "Project Astoria”</a:t>
            </a:r>
          </a:p>
        </p:txBody>
      </p:sp>
      <p:sp>
        <p:nvSpPr>
          <p:cNvPr id="3" name="Title 2"/>
          <p:cNvSpPr>
            <a:spLocks noGrp="1"/>
          </p:cNvSpPr>
          <p:nvPr>
            <p:ph type="ctrTitle"/>
          </p:nvPr>
        </p:nvSpPr>
        <p:spPr/>
        <p:txBody>
          <a:bodyPr/>
          <a:lstStyle/>
          <a:p>
            <a:pPr algn="ctr"/>
            <a:r>
              <a:rPr lang="en-US" sz="4800" dirty="0"/>
              <a:t>Use</a:t>
            </a:r>
            <a:r>
              <a:rPr lang="en-US" sz="4800"/>
              <a:t> your existing code and </a:t>
            </a:r>
            <a:r>
              <a:rPr lang="en-US" sz="4800" smtClean="0"/>
              <a:t>tools</a:t>
            </a:r>
            <a:endParaRPr lang="en-US" sz="4800" dirty="0"/>
          </a:p>
        </p:txBody>
      </p:sp>
    </p:spTree>
    <p:extLst>
      <p:ext uri="{BB962C8B-B14F-4D97-AF65-F5344CB8AC3E}">
        <p14:creationId xmlns:p14="http://schemas.microsoft.com/office/powerpoint/2010/main" val="15146639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does the heavy lifting for you</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6460276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38630"/>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grpSp>
        <p:nvGrpSpPr>
          <p:cNvPr id="18" name="Group 17"/>
          <p:cNvGrpSpPr/>
          <p:nvPr/>
        </p:nvGrpSpPr>
        <p:grpSpPr>
          <a:xfrm>
            <a:off x="1036637" y="656210"/>
            <a:ext cx="3317082" cy="6651052"/>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a:t>
            </a:r>
            <a:r>
              <a:rPr lang="en-US" sz="4080" smtClean="0">
                <a:gradFill>
                  <a:gsLst>
                    <a:gs pos="0">
                      <a:srgbClr val="0078D7"/>
                    </a:gs>
                    <a:gs pos="100000">
                      <a:srgbClr val="0078D7"/>
                    </a:gs>
                  </a:gsLst>
                  <a:lin ang="5400000" scaled="1"/>
                </a:gradFill>
              </a:rPr>
              <a:t>experience</a:t>
            </a:r>
            <a:endParaRPr lang="en-US" sz="4080" dirty="0">
              <a:gradFill>
                <a:gsLst>
                  <a:gs pos="0">
                    <a:srgbClr val="00188F"/>
                  </a:gs>
                  <a:gs pos="100000">
                    <a:srgbClr val="00188F"/>
                  </a:gs>
                </a:gsLst>
                <a:lin ang="5400000" scaled="1"/>
              </a:gradFill>
            </a:endParaRPr>
          </a:p>
        </p:txBody>
      </p:sp>
      <p:sp>
        <p:nvSpPr>
          <p:cNvPr id="33" name="Rectangle 32"/>
          <p:cNvSpPr/>
          <p:nvPr/>
        </p:nvSpPr>
        <p:spPr>
          <a:xfrm>
            <a:off x="307041" y="789994"/>
            <a:ext cx="9561537" cy="382308"/>
          </a:xfrm>
          <a:prstGeom prst="rect">
            <a:avLst/>
          </a:prstGeom>
        </p:spPr>
        <p:txBody>
          <a:bodyPr wrap="square">
            <a:spAutoFit/>
          </a:bodyPr>
          <a:lstStyle/>
          <a:p>
            <a:r>
              <a:rPr lang="en-US" sz="1836" dirty="0" smtClean="0">
                <a:solidFill>
                  <a:srgbClr val="737373"/>
                </a:solidFill>
              </a:rPr>
              <a:t>Apps built with Project Astoria are Windows apps</a:t>
            </a:r>
            <a:endParaRPr lang="en-US" sz="1836" dirty="0">
              <a:solidFill>
                <a:srgbClr val="737373"/>
              </a:solidFill>
            </a:endParaRPr>
          </a:p>
        </p:txBody>
      </p:sp>
      <p:grpSp>
        <p:nvGrpSpPr>
          <p:cNvPr id="21" name="Group 20"/>
          <p:cNvGrpSpPr/>
          <p:nvPr/>
        </p:nvGrpSpPr>
        <p:grpSpPr>
          <a:xfrm>
            <a:off x="1302438" y="1816424"/>
            <a:ext cx="2723879" cy="4842451"/>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302437" y="1816424"/>
            <a:ext cx="2723879" cy="4842451"/>
            <a:chOff x="8580845" y="1814837"/>
            <a:chExt cx="2723879" cy="4842451"/>
          </a:xfrm>
        </p:grpSpPr>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56897" y="2582862"/>
            <a:ext cx="789540" cy="152400"/>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800" dirty="0" smtClean="0">
                <a:gradFill>
                  <a:gsLst>
                    <a:gs pos="0">
                      <a:srgbClr val="FFFFFF"/>
                    </a:gs>
                    <a:gs pos="100000">
                      <a:srgbClr val="FFFFFF"/>
                    </a:gs>
                  </a:gsLst>
                  <a:lin ang="5400000" scaled="0"/>
                </a:gradFill>
                <a:ea typeface="Segoe UI" pitchFamily="34" charset="0"/>
                <a:cs typeface="Segoe UI" pitchFamily="34" charset="0"/>
              </a:rPr>
              <a:t>Contoso</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7" y="5783262"/>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70837" y="6117827"/>
            <a:ext cx="4311650" cy="646331"/>
          </a:xfrm>
          <a:prstGeom prst="rect">
            <a:avLst/>
          </a:prstGeom>
        </p:spPr>
        <p:txBody>
          <a:bodyPr wrap="square" anchor="ctr">
            <a:spAutoFit/>
          </a:bodyPr>
          <a:lstStyle/>
          <a:p>
            <a:r>
              <a:rPr lang="en-US" dirty="0" smtClean="0">
                <a:solidFill>
                  <a:srgbClr val="404040">
                    <a:lumMod val="75000"/>
                  </a:srgbClr>
                </a:solidFill>
              </a:rPr>
              <a:t>Users acquire apps built with Project Astoria through the Windows Store</a:t>
            </a:r>
            <a:endParaRPr lang="en-US" dirty="0">
              <a:solidFill>
                <a:srgbClr val="404040">
                  <a:lumMod val="75000"/>
                </a:srgbClr>
              </a:solidFill>
            </a:endParaRPr>
          </a:p>
        </p:txBody>
      </p:sp>
      <p:sp>
        <p:nvSpPr>
          <p:cNvPr id="34" name="Rectangle 3"/>
          <p:cNvSpPr/>
          <p:nvPr/>
        </p:nvSpPr>
        <p:spPr bwMode="auto">
          <a:xfrm>
            <a:off x="10783476" y="144462"/>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696101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3.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John Justice; Rajesh Sundaram</External_x0020_Speaker>
    <Session_x0020_Code xmlns="12a172fe-0250-434a-85cf-03b10810c5e5"> 2-702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a172fe-0250-434a-85cf-03b10810c5e5"/>
    <ds:schemaRef ds:uri="http://purl.org/dc/term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microsoft.com/sharepoint/v3"/>
    <ds:schemaRef ds:uri="230e9df3-be65-4c73-a93b-d1236ebd677e"/>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350</TotalTime>
  <Words>1953</Words>
  <Application>Microsoft Office PowerPoint</Application>
  <PresentationFormat>Custom</PresentationFormat>
  <Paragraphs>301</Paragraphs>
  <Slides>20</Slides>
  <Notes>20</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20</vt:i4>
      </vt:variant>
    </vt:vector>
  </HeadingPairs>
  <TitlesOfParts>
    <vt:vector size="33" baseType="lpstr">
      <vt:lpstr>ＭＳ Ｐゴシック</vt:lpstr>
      <vt:lpstr>Arial</vt:lpstr>
      <vt:lpstr>Avenir LT Pro 45 Book</vt:lpstr>
      <vt:lpstr>Calibri</vt:lpstr>
      <vt:lpstr>Consolas</vt:lpstr>
      <vt:lpstr>Segoe Pro Semibold</vt:lpstr>
      <vt:lpstr>Segoe UI</vt:lpstr>
      <vt:lpstr>Segoe UI Light</vt:lpstr>
      <vt:lpstr>Segoe WP Light</vt:lpstr>
      <vt:lpstr>Wingdings</vt:lpstr>
      <vt:lpstr>5-30629_Build_Template_WHITE</vt:lpstr>
      <vt:lpstr>1_5-30629_Build_Template_WHITE</vt:lpstr>
      <vt:lpstr>2_Windows Threshold</vt:lpstr>
      <vt:lpstr>PowerPoint Presentation</vt:lpstr>
      <vt:lpstr>PowerPoint Presentation</vt:lpstr>
      <vt:lpstr>PowerPoint Presentation</vt:lpstr>
      <vt:lpstr>PowerPoint Presentation</vt:lpstr>
      <vt:lpstr>PowerPoint Presentation</vt:lpstr>
      <vt:lpstr>PowerPoint Presentation</vt:lpstr>
      <vt:lpstr>Use your existing code and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ASTORIA“: Build great Windows apps with your Android code</dc:title>
  <dc:subject>Build 2015</dc:subject>
  <dc:creator>Shows</dc:creator>
  <cp:keywords>Build 2015</cp:keywords>
  <dc:description>Template: Mitchell Derrey, Silver Fox Productions
Formatting: 
Audience Type:</dc:description>
  <cp:lastModifiedBy>Oleksandr Krakovetskiy</cp:lastModifiedBy>
  <cp:revision>38</cp:revision>
  <dcterms:created xsi:type="dcterms:W3CDTF">2015-04-29T16:55:04Z</dcterms:created>
  <dcterms:modified xsi:type="dcterms:W3CDTF">2015-09-11T18:34:53Z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